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7" r:id="rId2"/>
  </p:sldIdLst>
  <p:sldSz cx="43891200" cy="219456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47" autoAdjust="0"/>
    <p:restoredTop sz="96327" autoAdjust="0"/>
  </p:normalViewPr>
  <p:slideViewPr>
    <p:cSldViewPr snapToGrid="0">
      <p:cViewPr>
        <p:scale>
          <a:sx n="39" d="100"/>
          <a:sy n="39" d="100"/>
        </p:scale>
        <p:origin x="448" y="152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586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924770EC-B5C9-452E-86AE-6AAC76C5DAD9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63588"/>
            <a:ext cx="75422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924770EC-B5C9-452E-86AE-6AAC76C5DAD9}" type="slidenum">
              <a:rPr lang="en-US" sz="1400" b="0" strike="noStrike" spc="-1">
                <a:latin typeface="Times New Roman"/>
              </a:rPr>
              <a:t>1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49923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7640280" y="410040"/>
            <a:ext cx="28128240" cy="216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586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380880" y="3135240"/>
            <a:ext cx="1370052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380880" y="12641760"/>
            <a:ext cx="1370052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7640280" y="410040"/>
            <a:ext cx="28128240" cy="216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586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380880" y="3135240"/>
            <a:ext cx="668556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7401240" y="3135240"/>
            <a:ext cx="668556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380880" y="12641760"/>
            <a:ext cx="668556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7401240" y="12641760"/>
            <a:ext cx="668556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7640280" y="410040"/>
            <a:ext cx="28128240" cy="216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586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380880" y="3135240"/>
            <a:ext cx="441144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13360" y="3135240"/>
            <a:ext cx="441144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9645840" y="3135240"/>
            <a:ext cx="441144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380880" y="12641760"/>
            <a:ext cx="441144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5013360" y="12641760"/>
            <a:ext cx="441144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9645840" y="12641760"/>
            <a:ext cx="441144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640280" y="410040"/>
            <a:ext cx="28128240" cy="216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586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380880" y="3135240"/>
            <a:ext cx="13700520" cy="1820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640280" y="410040"/>
            <a:ext cx="28128240" cy="216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586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80880" y="3135240"/>
            <a:ext cx="13700520" cy="1820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640280" y="410040"/>
            <a:ext cx="28128240" cy="216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586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380880" y="3135240"/>
            <a:ext cx="6685560" cy="1820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7401240" y="3135240"/>
            <a:ext cx="6685560" cy="1820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640280" y="410040"/>
            <a:ext cx="28128240" cy="216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586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7640280" y="410040"/>
            <a:ext cx="28128240" cy="10053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7640280" y="410040"/>
            <a:ext cx="28128240" cy="216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586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380880" y="3135240"/>
            <a:ext cx="668556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7401240" y="3135240"/>
            <a:ext cx="6685560" cy="1820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380880" y="12641760"/>
            <a:ext cx="668556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7640280" y="410040"/>
            <a:ext cx="28128240" cy="216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586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380880" y="3135240"/>
            <a:ext cx="6685560" cy="1820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7401240" y="3135240"/>
            <a:ext cx="668556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7401240" y="12641760"/>
            <a:ext cx="668556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7640280" y="410040"/>
            <a:ext cx="28128240" cy="216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586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380880" y="3135240"/>
            <a:ext cx="668556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7401240" y="3135240"/>
            <a:ext cx="668556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380880" y="12641760"/>
            <a:ext cx="13700520" cy="8681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0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640280" y="410040"/>
            <a:ext cx="28128240" cy="2168640"/>
          </a:xfrm>
          <a:prstGeom prst="rect">
            <a:avLst/>
          </a:prstGeom>
        </p:spPr>
        <p:txBody>
          <a:bodyPr lIns="294840" tIns="147600" rIns="294840" bIns="1476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  <a:ea typeface="MS PGothic"/>
              </a:rPr>
              <a:t>Click to edit Master title style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80880" y="3135240"/>
            <a:ext cx="13700520" cy="18200520"/>
          </a:xfrm>
          <a:prstGeom prst="rect">
            <a:avLst/>
          </a:prstGeom>
        </p:spPr>
        <p:txBody>
          <a:bodyPr lIns="294840" tIns="147600" rIns="294840" bIns="147600">
            <a:normAutofit/>
          </a:bodyPr>
          <a:lstStyle/>
          <a:p>
            <a:pPr marL="410400" indent="-410040">
              <a:lnSpc>
                <a:spcPct val="100000"/>
              </a:lnSpc>
              <a:spcBef>
                <a:spcPts val="581"/>
              </a:spcBef>
              <a:tabLst>
                <a:tab pos="0" algn="l"/>
              </a:tabLst>
            </a:pPr>
            <a:r>
              <a:rPr lang="en-US" sz="2900" b="0" strike="noStrike" spc="-1">
                <a:solidFill>
                  <a:srgbClr val="000000"/>
                </a:solidFill>
                <a:latin typeface="Arial"/>
                <a:ea typeface="MS PGothic"/>
              </a:rPr>
              <a:t>Click to edit Master text styles</a:t>
            </a:r>
            <a:endParaRPr lang="en-US" sz="2900" b="0" strike="noStrike" spc="-1">
              <a:solidFill>
                <a:srgbClr val="000000"/>
              </a:solidFill>
              <a:latin typeface="Calibri"/>
            </a:endParaRPr>
          </a:p>
          <a:p>
            <a:pPr marL="793080" lvl="1" indent="-655200">
              <a:lnSpc>
                <a:spcPct val="100000"/>
              </a:lnSpc>
              <a:spcBef>
                <a:spcPts val="459"/>
              </a:spcBef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en-US" sz="2300" b="0" strike="noStrike" spc="-1">
                <a:solidFill>
                  <a:srgbClr val="000000"/>
                </a:solidFill>
                <a:latin typeface="Arial"/>
                <a:ea typeface="MS PGothic"/>
              </a:rPr>
              <a:t>Second level</a:t>
            </a:r>
            <a:endParaRPr lang="en-US" sz="2300" b="0" strike="noStrike" spc="-1">
              <a:solidFill>
                <a:srgbClr val="000000"/>
              </a:solidFill>
              <a:latin typeface="Calibri"/>
            </a:endParaRPr>
          </a:p>
          <a:p>
            <a:pPr marL="929520" lvl="2" indent="-546120">
              <a:lnSpc>
                <a:spcPct val="100000"/>
              </a:lnSpc>
              <a:spcBef>
                <a:spcPts val="38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900" b="0" strike="noStrike" spc="-1">
                <a:solidFill>
                  <a:srgbClr val="000000"/>
                </a:solidFill>
                <a:latin typeface="Arial"/>
                <a:ea typeface="MS PGothic"/>
              </a:rPr>
              <a:t>Third level</a:t>
            </a:r>
            <a:endParaRPr lang="en-US" sz="1900" b="0" strike="noStrike" spc="-1">
              <a:solidFill>
                <a:srgbClr val="000000"/>
              </a:solidFill>
              <a:latin typeface="Calibri"/>
            </a:endParaRPr>
          </a:p>
          <a:p>
            <a:pPr marL="1202040" lvl="3" indent="-6552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MS PGothic"/>
              </a:rPr>
              <a:t>Fourth level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14981040" y="3135240"/>
            <a:ext cx="13700520" cy="18200520"/>
          </a:xfrm>
          <a:prstGeom prst="rect">
            <a:avLst/>
          </a:prstGeom>
        </p:spPr>
        <p:txBody>
          <a:bodyPr lIns="294840" tIns="147600" rIns="294840" bIns="147600">
            <a:normAutofit/>
          </a:bodyPr>
          <a:lstStyle/>
          <a:p>
            <a:pPr marL="410400" indent="-410040">
              <a:lnSpc>
                <a:spcPct val="100000"/>
              </a:lnSpc>
              <a:spcBef>
                <a:spcPts val="581"/>
              </a:spcBef>
              <a:tabLst>
                <a:tab pos="0" algn="l"/>
              </a:tabLst>
            </a:pPr>
            <a:r>
              <a:rPr lang="en-US" sz="2900" b="0" strike="noStrike" spc="-1">
                <a:solidFill>
                  <a:srgbClr val="000000"/>
                </a:solidFill>
                <a:latin typeface="Arial"/>
                <a:ea typeface="MS PGothic"/>
              </a:rPr>
              <a:t>Click to edit Master text styles</a:t>
            </a:r>
            <a:endParaRPr lang="en-US" sz="2900" b="0" strike="noStrike" spc="-1">
              <a:solidFill>
                <a:srgbClr val="000000"/>
              </a:solidFill>
              <a:latin typeface="Calibri"/>
            </a:endParaRPr>
          </a:p>
          <a:p>
            <a:pPr marL="793080" lvl="1" indent="-655200">
              <a:lnSpc>
                <a:spcPct val="100000"/>
              </a:lnSpc>
              <a:spcBef>
                <a:spcPts val="459"/>
              </a:spcBef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en-US" sz="2300" b="0" strike="noStrike" spc="-1">
                <a:solidFill>
                  <a:srgbClr val="000000"/>
                </a:solidFill>
                <a:latin typeface="Arial"/>
                <a:ea typeface="MS PGothic"/>
              </a:rPr>
              <a:t>Second level</a:t>
            </a:r>
            <a:endParaRPr lang="en-US" sz="2300" b="0" strike="noStrike" spc="-1">
              <a:solidFill>
                <a:srgbClr val="000000"/>
              </a:solidFill>
              <a:latin typeface="Calibri"/>
            </a:endParaRPr>
          </a:p>
          <a:p>
            <a:pPr marL="929520" lvl="2" indent="-546120">
              <a:lnSpc>
                <a:spcPct val="100000"/>
              </a:lnSpc>
              <a:spcBef>
                <a:spcPts val="38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900" b="0" strike="noStrike" spc="-1">
                <a:solidFill>
                  <a:srgbClr val="000000"/>
                </a:solidFill>
                <a:latin typeface="Arial"/>
                <a:ea typeface="MS PGothic"/>
              </a:rPr>
              <a:t>Third level</a:t>
            </a:r>
            <a:endParaRPr lang="en-US" sz="1900" b="0" strike="noStrike" spc="-1">
              <a:solidFill>
                <a:srgbClr val="000000"/>
              </a:solidFill>
              <a:latin typeface="Calibri"/>
            </a:endParaRPr>
          </a:p>
          <a:p>
            <a:pPr marL="1202040" lvl="3" indent="-6552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MS PGothic"/>
              </a:rPr>
              <a:t>Fourth level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29580840" y="3135240"/>
            <a:ext cx="13700520" cy="18200520"/>
          </a:xfrm>
          <a:prstGeom prst="rect">
            <a:avLst/>
          </a:prstGeom>
        </p:spPr>
        <p:txBody>
          <a:bodyPr lIns="294840" tIns="147600" rIns="294840" bIns="147600">
            <a:normAutofit/>
          </a:bodyPr>
          <a:lstStyle/>
          <a:p>
            <a:pPr marL="410400" indent="-410040">
              <a:lnSpc>
                <a:spcPct val="100000"/>
              </a:lnSpc>
              <a:spcBef>
                <a:spcPts val="581"/>
              </a:spcBef>
              <a:tabLst>
                <a:tab pos="0" algn="l"/>
              </a:tabLst>
            </a:pPr>
            <a:r>
              <a:rPr lang="en-US" sz="2900" b="0" strike="noStrike" spc="-1">
                <a:solidFill>
                  <a:srgbClr val="000000"/>
                </a:solidFill>
                <a:latin typeface="Arial"/>
                <a:ea typeface="MS PGothic"/>
              </a:rPr>
              <a:t>Click to edit Master text styles</a:t>
            </a:r>
            <a:endParaRPr lang="en-US" sz="2900" b="0" strike="noStrike" spc="-1">
              <a:solidFill>
                <a:srgbClr val="000000"/>
              </a:solidFill>
              <a:latin typeface="Calibri"/>
            </a:endParaRPr>
          </a:p>
          <a:p>
            <a:pPr marL="793080" lvl="1" indent="-655200">
              <a:lnSpc>
                <a:spcPct val="100000"/>
              </a:lnSpc>
              <a:spcBef>
                <a:spcPts val="459"/>
              </a:spcBef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en-US" sz="2300" b="0" strike="noStrike" spc="-1">
                <a:solidFill>
                  <a:srgbClr val="000000"/>
                </a:solidFill>
                <a:latin typeface="Arial"/>
                <a:ea typeface="MS PGothic"/>
              </a:rPr>
              <a:t>Second level</a:t>
            </a:r>
            <a:endParaRPr lang="en-US" sz="2300" b="0" strike="noStrike" spc="-1">
              <a:solidFill>
                <a:srgbClr val="000000"/>
              </a:solidFill>
              <a:latin typeface="Calibri"/>
            </a:endParaRPr>
          </a:p>
          <a:p>
            <a:pPr marL="929520" lvl="2" indent="-546120">
              <a:lnSpc>
                <a:spcPct val="100000"/>
              </a:lnSpc>
              <a:spcBef>
                <a:spcPts val="38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900" b="0" strike="noStrike" spc="-1">
                <a:solidFill>
                  <a:srgbClr val="000000"/>
                </a:solidFill>
                <a:latin typeface="Arial"/>
                <a:ea typeface="MS PGothic"/>
              </a:rPr>
              <a:t>Third level</a:t>
            </a:r>
            <a:endParaRPr lang="en-US" sz="1900" b="0" strike="noStrike" spc="-1">
              <a:solidFill>
                <a:srgbClr val="000000"/>
              </a:solidFill>
              <a:latin typeface="Calibri"/>
            </a:endParaRPr>
          </a:p>
          <a:p>
            <a:pPr marL="1202040" lvl="3" indent="-6552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MS PGothic"/>
              </a:rPr>
              <a:t>Fourth level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Picture 3"/>
          <p:cNvPicPr/>
          <p:nvPr/>
        </p:nvPicPr>
        <p:blipFill>
          <a:blip r:embed="rId14"/>
          <a:stretch/>
        </p:blipFill>
        <p:spPr>
          <a:xfrm>
            <a:off x="37124640" y="548640"/>
            <a:ext cx="6126480" cy="192348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7" Type="http://schemas.openxmlformats.org/officeDocument/2006/relationships/image" Target="../media/image4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0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F1E6C6B-2EC5-D08E-6D06-94800A3D2022}"/>
              </a:ext>
            </a:extLst>
          </p:cNvPr>
          <p:cNvSpPr/>
          <p:nvPr/>
        </p:nvSpPr>
        <p:spPr>
          <a:xfrm>
            <a:off x="36108158" y="20079013"/>
            <a:ext cx="7493583" cy="1628883"/>
          </a:xfrm>
          <a:prstGeom prst="roundRect">
            <a:avLst>
              <a:gd name="adj" fmla="val 9470"/>
            </a:avLst>
          </a:prstGeom>
          <a:solidFill>
            <a:schemeClr val="bg1"/>
          </a:solidFill>
          <a:ln w="4762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Shape 1"/>
          <p:cNvSpPr txBox="1"/>
          <p:nvPr/>
        </p:nvSpPr>
        <p:spPr>
          <a:xfrm>
            <a:off x="8175060" y="600076"/>
            <a:ext cx="27541080" cy="1828800"/>
          </a:xfrm>
          <a:prstGeom prst="rect">
            <a:avLst/>
          </a:prstGeom>
          <a:noFill/>
          <a:ln>
            <a:noFill/>
          </a:ln>
        </p:spPr>
        <p:txBody>
          <a:bodyPr lIns="294840" tIns="147600" rIns="294840" bIns="147600" anchor="ctr">
            <a:noAutofit/>
          </a:bodyPr>
          <a:lstStyle/>
          <a:p>
            <a:pPr algn="ctr"/>
            <a:r>
              <a:rPr lang="en-US" sz="5500" b="1" dirty="0"/>
              <a:t>HyperCUT: Video Sequence From a Single Blurry Image</a:t>
            </a:r>
          </a:p>
          <a:p>
            <a:pPr algn="ctr"/>
            <a:r>
              <a:rPr lang="en-US" sz="5500" b="1" dirty="0"/>
              <a:t>Using Unsupervised Ordering</a:t>
            </a:r>
          </a:p>
          <a:p>
            <a:endParaRPr lang="en-US" sz="55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Rectangle: Rounded Corners 7">
            <a:extLst>
              <a:ext uri="{FF2B5EF4-FFF2-40B4-BE49-F238E27FC236}">
                <a16:creationId xmlns:a16="http://schemas.microsoft.com/office/drawing/2014/main" id="{EB171A29-AA4E-957C-58E7-58BF24FBB374}"/>
              </a:ext>
            </a:extLst>
          </p:cNvPr>
          <p:cNvSpPr/>
          <p:nvPr/>
        </p:nvSpPr>
        <p:spPr>
          <a:xfrm>
            <a:off x="32456206" y="3103155"/>
            <a:ext cx="11145536" cy="7336310"/>
          </a:xfrm>
          <a:prstGeom prst="roundRect">
            <a:avLst>
              <a:gd name="adj" fmla="val 4841"/>
            </a:avLst>
          </a:prstGeom>
          <a:ln w="889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: Rounded Corners 7">
            <a:extLst>
              <a:ext uri="{FF2B5EF4-FFF2-40B4-BE49-F238E27FC236}">
                <a16:creationId xmlns:a16="http://schemas.microsoft.com/office/drawing/2014/main" id="{61174B10-035A-7F33-C8BF-57ECEF51BDD6}"/>
              </a:ext>
            </a:extLst>
          </p:cNvPr>
          <p:cNvSpPr/>
          <p:nvPr/>
        </p:nvSpPr>
        <p:spPr>
          <a:xfrm>
            <a:off x="12239774" y="10976020"/>
            <a:ext cx="23631067" cy="10769593"/>
          </a:xfrm>
          <a:prstGeom prst="roundRect">
            <a:avLst>
              <a:gd name="adj" fmla="val 3277"/>
            </a:avLst>
          </a:prstGeom>
          <a:ln w="889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 descr="Stony Brook University, New York">
            <a:extLst>
              <a:ext uri="{FF2B5EF4-FFF2-40B4-BE49-F238E27FC236}">
                <a16:creationId xmlns:a16="http://schemas.microsoft.com/office/drawing/2014/main" id="{BBA19943-EDF2-9587-0567-A6F2C1519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824" y="381608"/>
            <a:ext cx="2324473" cy="191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2C1B39-7432-CD2D-4902-0704911156BD}"/>
              </a:ext>
            </a:extLst>
          </p:cNvPr>
          <p:cNvSpPr txBox="1"/>
          <p:nvPr/>
        </p:nvSpPr>
        <p:spPr>
          <a:xfrm>
            <a:off x="11372850" y="1954618"/>
            <a:ext cx="21145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Bang-Dang Pham, Phong Tran, Anh Tran, Cuong Pham, Rang Nguyen, Minh Hoai</a:t>
            </a:r>
          </a:p>
        </p:txBody>
      </p:sp>
      <p:sp>
        <p:nvSpPr>
          <p:cNvPr id="45" name="Rectangle: Rounded Corners 7">
            <a:extLst>
              <a:ext uri="{FF2B5EF4-FFF2-40B4-BE49-F238E27FC236}">
                <a16:creationId xmlns:a16="http://schemas.microsoft.com/office/drawing/2014/main" id="{44B8635C-C989-D6BA-4BA3-7C9B7F6FE70E}"/>
              </a:ext>
            </a:extLst>
          </p:cNvPr>
          <p:cNvSpPr/>
          <p:nvPr/>
        </p:nvSpPr>
        <p:spPr>
          <a:xfrm>
            <a:off x="12239774" y="3106093"/>
            <a:ext cx="19983652" cy="7336310"/>
          </a:xfrm>
          <a:prstGeom prst="roundRect">
            <a:avLst>
              <a:gd name="adj" fmla="val 4580"/>
            </a:avLst>
          </a:prstGeom>
          <a:ln w="889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Picture 47" descr="A picture containing text&#10;&#10;Description automatically generated">
            <a:extLst>
              <a:ext uri="{FF2B5EF4-FFF2-40B4-BE49-F238E27FC236}">
                <a16:creationId xmlns:a16="http://schemas.microsoft.com/office/drawing/2014/main" id="{C2023E4A-A968-3D58-7E15-F890AC8E3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2990" y="3434825"/>
            <a:ext cx="15786612" cy="50059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638CF75-FA49-A9D7-3D6F-9F2681F504FA}"/>
                  </a:ext>
                </a:extLst>
              </p:cNvPr>
              <p:cNvSpPr txBox="1"/>
              <p:nvPr/>
            </p:nvSpPr>
            <p:spPr>
              <a:xfrm>
                <a:off x="12573886" y="9204849"/>
                <a:ext cx="99100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400" b="0" i="1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sz="2400" dirty="0"/>
                  <a:t> is represented by a </a:t>
                </a:r>
                <a:r>
                  <a:rPr lang="en-US" sz="2400" b="1" dirty="0"/>
                  <a:t>neural network </a:t>
                </a:r>
                <a:r>
                  <a:rPr lang="en-US" sz="2400" dirty="0"/>
                  <a:t>and can be found by optimizing: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638CF75-FA49-A9D7-3D6F-9F2681F50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886" y="9204849"/>
                <a:ext cx="9910021" cy="461665"/>
              </a:xfrm>
              <a:prstGeom prst="rect">
                <a:avLst/>
              </a:prstGeom>
              <a:blipFill>
                <a:blip r:embed="rId6"/>
                <a:stretch>
                  <a:fillRect l="-256" t="-10526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D0BBC0C-2172-720A-B953-2C6B8EE544C9}"/>
                  </a:ext>
                </a:extLst>
              </p:cNvPr>
              <p:cNvSpPr txBox="1"/>
              <p:nvPr/>
            </p:nvSpPr>
            <p:spPr>
              <a:xfrm>
                <a:off x="12557039" y="9686372"/>
                <a:ext cx="10486483" cy="583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p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𝑎𝑟𝑔𝑚𝑖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ℋ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ℋ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 ×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ℋ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sz="25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D0BBC0C-2172-720A-B953-2C6B8EE54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7039" y="9686372"/>
                <a:ext cx="10486483" cy="583493"/>
              </a:xfrm>
              <a:prstGeom prst="rect">
                <a:avLst/>
              </a:prstGeom>
              <a:blipFill>
                <a:blip r:embed="rId7"/>
                <a:stretch>
                  <a:fillRect l="-121" b="-17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4C675331-90D6-C479-01CD-185EC4E74253}"/>
              </a:ext>
            </a:extLst>
          </p:cNvPr>
          <p:cNvSpPr txBox="1"/>
          <p:nvPr/>
        </p:nvSpPr>
        <p:spPr>
          <a:xfrm>
            <a:off x="23136504" y="8378045"/>
            <a:ext cx="85381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The output of deblurring networks are force to be only one fixed side of </a:t>
            </a:r>
            <a:r>
              <a:rPr lang="en-US" sz="2700" b="1" dirty="0">
                <a:solidFill>
                  <a:schemeClr val="accent2"/>
                </a:solidFill>
              </a:rPr>
              <a:t>HyperCUT</a:t>
            </a:r>
            <a:r>
              <a:rPr lang="en-US" sz="2700" dirty="0"/>
              <a:t> by applying </a:t>
            </a:r>
          </a:p>
          <a:p>
            <a:pPr algn="ctr"/>
            <a:r>
              <a:rPr lang="en-US" sz="2700" dirty="0"/>
              <a:t>HyperCUT regularization: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3026D22-B45F-F5AE-B8A7-768AC869193A}"/>
                  </a:ext>
                </a:extLst>
              </p:cNvPr>
              <p:cNvSpPr txBox="1"/>
              <p:nvPr/>
            </p:nvSpPr>
            <p:spPr>
              <a:xfrm>
                <a:off x="23217143" y="9664363"/>
                <a:ext cx="8376826" cy="557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h𝑦𝑝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vi-V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⟨"/>
                          <m:endChr m:val="⟩"/>
                          <m:ctrlPr>
                            <a:rPr lang="en-AE" sz="2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endChr m:val="]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ℋ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([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E" sz="28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3026D22-B45F-F5AE-B8A7-768AC8691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7143" y="9664363"/>
                <a:ext cx="8376826" cy="557204"/>
              </a:xfrm>
              <a:prstGeom prst="rect">
                <a:avLst/>
              </a:prstGeom>
              <a:blipFill>
                <a:blip r:embed="rId8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6">
            <a:extLst>
              <a:ext uri="{FF2B5EF4-FFF2-40B4-BE49-F238E27FC236}">
                <a16:creationId xmlns:a16="http://schemas.microsoft.com/office/drawing/2014/main" id="{38669530-FAB7-8135-9CD3-C70B7EB34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80" y="1403261"/>
            <a:ext cx="4696528" cy="116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VinAI Logo PNG | Brade Mar">
            <a:extLst>
              <a:ext uri="{FF2B5EF4-FFF2-40B4-BE49-F238E27FC236}">
                <a16:creationId xmlns:a16="http://schemas.microsoft.com/office/drawing/2014/main" id="{26D7F9B3-6D71-7844-D28F-7A4F1B47F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85" y="-365632"/>
            <a:ext cx="3614862" cy="225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BF37D7-B9AB-8D0E-8AD9-18B0DACF4884}"/>
              </a:ext>
            </a:extLst>
          </p:cNvPr>
          <p:cNvSpPr/>
          <p:nvPr/>
        </p:nvSpPr>
        <p:spPr>
          <a:xfrm>
            <a:off x="285450" y="3106093"/>
            <a:ext cx="11694042" cy="18639520"/>
          </a:xfrm>
          <a:prstGeom prst="roundRect">
            <a:avLst>
              <a:gd name="adj" fmla="val 3779"/>
            </a:avLst>
          </a:prstGeom>
          <a:ln w="889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U-Turn Arrow 13">
            <a:extLst>
              <a:ext uri="{FF2B5EF4-FFF2-40B4-BE49-F238E27FC236}">
                <a16:creationId xmlns:a16="http://schemas.microsoft.com/office/drawing/2014/main" id="{91A7120F-6B8E-7448-A285-8B1C5CACE89A}"/>
              </a:ext>
            </a:extLst>
          </p:cNvPr>
          <p:cNvSpPr/>
          <p:nvPr/>
        </p:nvSpPr>
        <p:spPr>
          <a:xfrm rot="10800000" flipV="1">
            <a:off x="2550831" y="4270528"/>
            <a:ext cx="6335441" cy="1205317"/>
          </a:xfrm>
          <a:prstGeom prst="uturnArrow">
            <a:avLst>
              <a:gd name="adj1" fmla="val 10300"/>
              <a:gd name="adj2" fmla="val 14044"/>
              <a:gd name="adj3" fmla="val 19584"/>
              <a:gd name="adj4" fmla="val 38096"/>
              <a:gd name="adj5" fmla="val 10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solidFill>
                <a:schemeClr val="accent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6699C4-F638-6D88-3F1F-07820B9546E4}"/>
              </a:ext>
            </a:extLst>
          </p:cNvPr>
          <p:cNvSpPr txBox="1"/>
          <p:nvPr/>
        </p:nvSpPr>
        <p:spPr>
          <a:xfrm rot="10800000" flipV="1">
            <a:off x="1794318" y="3884618"/>
            <a:ext cx="8072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Low shutter speed (blur process)</a:t>
            </a:r>
          </a:p>
        </p:txBody>
      </p:sp>
      <p:sp>
        <p:nvSpPr>
          <p:cNvPr id="28" name="U-Turn Arrow 27">
            <a:extLst>
              <a:ext uri="{FF2B5EF4-FFF2-40B4-BE49-F238E27FC236}">
                <a16:creationId xmlns:a16="http://schemas.microsoft.com/office/drawing/2014/main" id="{66B406C1-678D-5E8F-84AC-4145E38A9554}"/>
              </a:ext>
            </a:extLst>
          </p:cNvPr>
          <p:cNvSpPr/>
          <p:nvPr/>
        </p:nvSpPr>
        <p:spPr>
          <a:xfrm flipV="1">
            <a:off x="2694820" y="8056763"/>
            <a:ext cx="6698137" cy="1341188"/>
          </a:xfrm>
          <a:prstGeom prst="uturnArrow">
            <a:avLst>
              <a:gd name="adj1" fmla="val 9840"/>
              <a:gd name="adj2" fmla="val 25000"/>
              <a:gd name="adj3" fmla="val 30469"/>
              <a:gd name="adj4" fmla="val 40469"/>
              <a:gd name="adj5" fmla="val 10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A4593A-757A-2DB7-8F83-F03060299A4E}"/>
              </a:ext>
            </a:extLst>
          </p:cNvPr>
          <p:cNvSpPr/>
          <p:nvPr/>
        </p:nvSpPr>
        <p:spPr>
          <a:xfrm>
            <a:off x="1256736" y="8856717"/>
            <a:ext cx="7750248" cy="1019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7C4C73-FC6A-09E8-7597-5F961621553B}"/>
              </a:ext>
            </a:extLst>
          </p:cNvPr>
          <p:cNvSpPr/>
          <p:nvPr/>
        </p:nvSpPr>
        <p:spPr>
          <a:xfrm>
            <a:off x="6519090" y="5030252"/>
            <a:ext cx="4986130" cy="2787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391A5C-A5F5-5B3E-15EA-C623138DE6A9}"/>
              </a:ext>
            </a:extLst>
          </p:cNvPr>
          <p:cNvSpPr txBox="1"/>
          <p:nvPr/>
        </p:nvSpPr>
        <p:spPr>
          <a:xfrm rot="10800000" flipV="1">
            <a:off x="1884237" y="9583806"/>
            <a:ext cx="7422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Video sequence from blurry image </a:t>
            </a:r>
          </a:p>
          <a:p>
            <a:pPr algn="ctr"/>
            <a:r>
              <a:rPr lang="en-US" sz="2100" b="1" dirty="0"/>
              <a:t>(</a:t>
            </a:r>
            <a:r>
              <a:rPr lang="en-US" sz="2100" b="1" dirty="0">
                <a:solidFill>
                  <a:schemeClr val="accent3">
                    <a:lumMod val="75000"/>
                  </a:schemeClr>
                </a:solidFill>
              </a:rPr>
              <a:t>blur2vid</a:t>
            </a:r>
            <a:r>
              <a:rPr lang="en-US" sz="2100" b="1" dirty="0"/>
              <a:t>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160084-7BCF-2E1A-64FC-0589A76AE0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6740" y="5787902"/>
            <a:ext cx="1948910" cy="19715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013E67-B5DC-2085-BFFB-2326DFA4C5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16655" y="5449072"/>
            <a:ext cx="1948910" cy="19715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CBCAA0-D18A-889D-F6FD-ABD648A920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70560" y="5888411"/>
            <a:ext cx="1948910" cy="197157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759BACD-3B01-5AC0-48BF-173DE9047C7E}"/>
              </a:ext>
            </a:extLst>
          </p:cNvPr>
          <p:cNvSpPr/>
          <p:nvPr/>
        </p:nvSpPr>
        <p:spPr>
          <a:xfrm>
            <a:off x="3072176" y="8044701"/>
            <a:ext cx="6698137" cy="1169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U-Turn Arrow 14">
            <a:extLst>
              <a:ext uri="{FF2B5EF4-FFF2-40B4-BE49-F238E27FC236}">
                <a16:creationId xmlns:a16="http://schemas.microsoft.com/office/drawing/2014/main" id="{D20ACD75-BB2B-2983-3E74-F9E978D7574A}"/>
              </a:ext>
            </a:extLst>
          </p:cNvPr>
          <p:cNvSpPr/>
          <p:nvPr/>
        </p:nvSpPr>
        <p:spPr>
          <a:xfrm flipV="1">
            <a:off x="2694820" y="8820483"/>
            <a:ext cx="6191453" cy="719686"/>
          </a:xfrm>
          <a:prstGeom prst="uturnArrow">
            <a:avLst>
              <a:gd name="adj1" fmla="val 18095"/>
              <a:gd name="adj2" fmla="val 25000"/>
              <a:gd name="adj3" fmla="val 38852"/>
              <a:gd name="adj4" fmla="val 59279"/>
              <a:gd name="adj5" fmla="val 10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solidFill>
                <a:schemeClr val="tx1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9652704-0CD1-51B8-DAC3-B524EBBBC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49" y="402677"/>
            <a:ext cx="1737139" cy="173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D5E3F8F-20F6-76C6-9F10-4F92C71A2E22}"/>
              </a:ext>
            </a:extLst>
          </p:cNvPr>
          <p:cNvCxnSpPr>
            <a:cxnSpLocks/>
          </p:cNvCxnSpPr>
          <p:nvPr/>
        </p:nvCxnSpPr>
        <p:spPr>
          <a:xfrm>
            <a:off x="6896691" y="4763289"/>
            <a:ext cx="3495126" cy="1473053"/>
          </a:xfrm>
          <a:prstGeom prst="straightConnector1">
            <a:avLst/>
          </a:prstGeom>
          <a:ln w="95250">
            <a:solidFill>
              <a:schemeClr val="accent6">
                <a:lumMod val="75000"/>
              </a:schemeClr>
            </a:solidFill>
            <a:prstDash val="sysDash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EBB81F2-211C-0AAC-CF9A-86E79F1A8AF4}"/>
              </a:ext>
            </a:extLst>
          </p:cNvPr>
          <p:cNvCxnSpPr>
            <a:cxnSpLocks/>
          </p:cNvCxnSpPr>
          <p:nvPr/>
        </p:nvCxnSpPr>
        <p:spPr>
          <a:xfrm flipH="1" flipV="1">
            <a:off x="6519090" y="7859983"/>
            <a:ext cx="3604649" cy="1345743"/>
          </a:xfrm>
          <a:prstGeom prst="straightConnector1">
            <a:avLst/>
          </a:prstGeom>
          <a:ln w="95250">
            <a:solidFill>
              <a:schemeClr val="accent6">
                <a:lumMod val="75000"/>
              </a:schemeClr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0359743-4E9A-1D97-66EC-9137DBECCD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413089" y="3511796"/>
            <a:ext cx="4491510" cy="469087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741AADC-CBEC-9914-0FE1-F36BD5764B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236131" y="8253814"/>
            <a:ext cx="4882335" cy="2031575"/>
          </a:xfrm>
          <a:prstGeom prst="rect">
            <a:avLst/>
          </a:prstGeom>
        </p:spPr>
      </p:pic>
      <p:graphicFrame>
        <p:nvGraphicFramePr>
          <p:cNvPr id="61" name="Table 43">
            <a:extLst>
              <a:ext uri="{FF2B5EF4-FFF2-40B4-BE49-F238E27FC236}">
                <a16:creationId xmlns:a16="http://schemas.microsoft.com/office/drawing/2014/main" id="{D17DA700-D70E-181A-E2E8-27BC9EDB5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470724"/>
              </p:ext>
            </p:extLst>
          </p:nvPr>
        </p:nvGraphicFramePr>
        <p:xfrm>
          <a:off x="12514497" y="11395505"/>
          <a:ext cx="16154645" cy="20696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42492">
                  <a:extLst>
                    <a:ext uri="{9D8B030D-6E8A-4147-A177-3AD203B41FA5}">
                      <a16:colId xmlns:a16="http://schemas.microsoft.com/office/drawing/2014/main" val="1859019617"/>
                    </a:ext>
                  </a:extLst>
                </a:gridCol>
                <a:gridCol w="2053445">
                  <a:extLst>
                    <a:ext uri="{9D8B030D-6E8A-4147-A177-3AD203B41FA5}">
                      <a16:colId xmlns:a16="http://schemas.microsoft.com/office/drawing/2014/main" val="1894997764"/>
                    </a:ext>
                  </a:extLst>
                </a:gridCol>
                <a:gridCol w="2053448">
                  <a:extLst>
                    <a:ext uri="{9D8B030D-6E8A-4147-A177-3AD203B41FA5}">
                      <a16:colId xmlns:a16="http://schemas.microsoft.com/office/drawing/2014/main" val="1789429697"/>
                    </a:ext>
                  </a:extLst>
                </a:gridCol>
                <a:gridCol w="2015420">
                  <a:extLst>
                    <a:ext uri="{9D8B030D-6E8A-4147-A177-3AD203B41FA5}">
                      <a16:colId xmlns:a16="http://schemas.microsoft.com/office/drawing/2014/main" val="755129527"/>
                    </a:ext>
                  </a:extLst>
                </a:gridCol>
                <a:gridCol w="2129499">
                  <a:extLst>
                    <a:ext uri="{9D8B030D-6E8A-4147-A177-3AD203B41FA5}">
                      <a16:colId xmlns:a16="http://schemas.microsoft.com/office/drawing/2014/main" val="957210745"/>
                    </a:ext>
                  </a:extLst>
                </a:gridCol>
                <a:gridCol w="2129499">
                  <a:extLst>
                    <a:ext uri="{9D8B030D-6E8A-4147-A177-3AD203B41FA5}">
                      <a16:colId xmlns:a16="http://schemas.microsoft.com/office/drawing/2014/main" val="1723056553"/>
                    </a:ext>
                  </a:extLst>
                </a:gridCol>
                <a:gridCol w="2015422">
                  <a:extLst>
                    <a:ext uri="{9D8B030D-6E8A-4147-A177-3AD203B41FA5}">
                      <a16:colId xmlns:a16="http://schemas.microsoft.com/office/drawing/2014/main" val="631479080"/>
                    </a:ext>
                  </a:extLst>
                </a:gridCol>
                <a:gridCol w="2015420">
                  <a:extLst>
                    <a:ext uri="{9D8B030D-6E8A-4147-A177-3AD203B41FA5}">
                      <a16:colId xmlns:a16="http://schemas.microsoft.com/office/drawing/2014/main" val="607939155"/>
                    </a:ext>
                  </a:extLst>
                </a:gridCol>
              </a:tblGrid>
              <a:tr h="507638">
                <a:tc>
                  <a:txBody>
                    <a:bodyPr/>
                    <a:lstStyle/>
                    <a:p>
                      <a:endParaRPr lang="en-AE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E" sz="2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E" sz="2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E" sz="20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E" sz="20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E" sz="20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E" sz="20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E" sz="2000" dirty="0"/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4767491"/>
                  </a:ext>
                </a:extLst>
              </a:tr>
              <a:tr h="780982">
                <a:tc>
                  <a:txBody>
                    <a:bodyPr/>
                    <a:lstStyle/>
                    <a:p>
                      <a:r>
                        <a:rPr lang="en-AE" sz="2000" b="1" dirty="0"/>
                        <a:t>[1]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E" sz="2000" dirty="0"/>
                        <a:t>22.78/26.99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E" sz="2000" dirty="0"/>
                        <a:t>24.47/27.99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E" sz="2000" dirty="0"/>
                        <a:t>26.14/29.45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E" sz="2000" dirty="0"/>
                        <a:t>31.50/</a:t>
                      </a:r>
                      <a:r>
                        <a:rPr lang="en-AE" sz="2000" b="1" dirty="0"/>
                        <a:t>32.08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E" sz="2000" dirty="0"/>
                        <a:t>26.12/29.55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E" sz="2000" dirty="0"/>
                        <a:t>24.49/28.06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E" sz="2000" dirty="0"/>
                        <a:t>22.83/27.04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4152657"/>
                  </a:ext>
                </a:extLst>
              </a:tr>
              <a:tr h="780982">
                <a:tc>
                  <a:txBody>
                    <a:bodyPr/>
                    <a:lstStyle/>
                    <a:p>
                      <a:r>
                        <a:rPr lang="en-AE" sz="2000" b="1" dirty="0"/>
                        <a:t>[1</a:t>
                      </a:r>
                      <a:r>
                        <a:rPr lang="en-AE" sz="2000" b="1"/>
                        <a:t>] +</a:t>
                      </a:r>
                      <a:r>
                        <a:rPr lang="vi-VN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Ours</a:t>
                      </a:r>
                      <a:endParaRPr lang="en-AE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E" sz="2000" b="1" dirty="0"/>
                        <a:t>26.75/28.29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E" sz="2000" b="1" dirty="0"/>
                        <a:t>28.30/29.20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E" sz="2000" b="1" dirty="0"/>
                        <a:t>29.42/30.43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E" sz="2000" b="1" dirty="0"/>
                        <a:t>29.97/32.08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E" sz="2000" b="1" dirty="0"/>
                        <a:t>29.41/30.53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E" sz="2000" b="1" dirty="0"/>
                        <a:t>28.30/29.22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E" sz="2000" b="1" dirty="0"/>
                        <a:t>26.76/28.25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765152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2" name="Table 43">
                <a:extLst>
                  <a:ext uri="{FF2B5EF4-FFF2-40B4-BE49-F238E27FC236}">
                    <a16:creationId xmlns:a16="http://schemas.microsoft.com/office/drawing/2014/main" id="{82B3799E-6ABD-EFA2-28CD-9FCC2E0240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0589844"/>
                  </p:ext>
                </p:extLst>
              </p:nvPr>
            </p:nvGraphicFramePr>
            <p:xfrm>
              <a:off x="12514500" y="13998075"/>
              <a:ext cx="16154644" cy="2449326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138229">
                      <a:extLst>
                        <a:ext uri="{9D8B030D-6E8A-4147-A177-3AD203B41FA5}">
                          <a16:colId xmlns:a16="http://schemas.microsoft.com/office/drawing/2014/main" val="1859019617"/>
                        </a:ext>
                      </a:extLst>
                    </a:gridCol>
                    <a:gridCol w="4549044">
                      <a:extLst>
                        <a:ext uri="{9D8B030D-6E8A-4147-A177-3AD203B41FA5}">
                          <a16:colId xmlns:a16="http://schemas.microsoft.com/office/drawing/2014/main" val="1894997764"/>
                        </a:ext>
                      </a:extLst>
                    </a:gridCol>
                    <a:gridCol w="4846389">
                      <a:extLst>
                        <a:ext uri="{9D8B030D-6E8A-4147-A177-3AD203B41FA5}">
                          <a16:colId xmlns:a16="http://schemas.microsoft.com/office/drawing/2014/main" val="1789429697"/>
                        </a:ext>
                      </a:extLst>
                    </a:gridCol>
                    <a:gridCol w="4620982">
                      <a:extLst>
                        <a:ext uri="{9D8B030D-6E8A-4147-A177-3AD203B41FA5}">
                          <a16:colId xmlns:a16="http://schemas.microsoft.com/office/drawing/2014/main" val="755129527"/>
                        </a:ext>
                      </a:extLst>
                    </a:gridCol>
                  </a:tblGrid>
                  <a:tr h="576329">
                    <a:tc>
                      <a:txBody>
                        <a:bodyPr/>
                        <a:lstStyle/>
                        <a:p>
                          <a:endParaRPr lang="en-AE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2000" dirty="0"/>
                            <a:t>[2] From paper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2000" dirty="0"/>
                            <a:t>[2] Reproduced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2000" dirty="0"/>
                            <a:t>[2] w/ HyperCUT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64767491"/>
                      </a:ext>
                    </a:extLst>
                  </a:tr>
                  <a:tr h="63167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 dirty="0">
                                        <a:latin typeface="Cambria Math" panose="02040503050406030204" pitchFamily="18" charset="0"/>
                                      </a:rPr>
                                      <m:t>𝒫</m:t>
                                    </m:r>
                                  </m:e>
                                  <m:sub>
                                    <m:r>
                                      <a:rPr lang="en-US" sz="2000" b="1" i="1" dirty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AE" sz="20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2000"/>
                            <a:t>19.97 / 0.860 / 0.089</a:t>
                          </a:r>
                          <a:endParaRPr lang="en-AE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2000"/>
                            <a:t>20.58 / 0.890 / </a:t>
                          </a:r>
                          <a:r>
                            <a:rPr lang="en-AE" sz="2000" b="1"/>
                            <a:t>0.068</a:t>
                          </a:r>
                          <a:endParaRPr lang="en-AE" sz="20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2000" b="1"/>
                            <a:t>22.16 / 0.901 / </a:t>
                          </a:r>
                          <a:r>
                            <a:rPr lang="en-AE" sz="2000" b="0"/>
                            <a:t>0.102</a:t>
                          </a:r>
                          <a:endParaRPr lang="en-AE" sz="20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84152657"/>
                      </a:ext>
                    </a:extLst>
                  </a:tr>
                  <a:tr h="62066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 dirty="0">
                                        <a:latin typeface="Cambria Math" panose="02040503050406030204" pitchFamily="18" charset="0"/>
                                      </a:rPr>
                                      <m:t>𝒫</m:t>
                                    </m:r>
                                  </m:e>
                                  <m:sub>
                                    <m:r>
                                      <a:rPr lang="en-US" sz="2000" b="1" i="1" dirty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AE" sz="20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2000"/>
                            <a:t>22.44 / 0.890 / 0.068 </a:t>
                          </a:r>
                          <a:endParaRPr lang="en-AE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2000"/>
                            <a:t>21.21 / 0.899 / 0.063</a:t>
                          </a:r>
                          <a:endParaRPr lang="en-AE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2000" b="1"/>
                            <a:t>23.31 / 0.915 / 0.062</a:t>
                          </a:r>
                          <a:endParaRPr lang="en-AE" sz="20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07651520"/>
                      </a:ext>
                    </a:extLst>
                  </a:tr>
                  <a:tr h="62066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 dirty="0">
                                        <a:latin typeface="Cambria Math" panose="02040503050406030204" pitchFamily="18" charset="0"/>
                                      </a:rPr>
                                      <m:t>𝒫</m:t>
                                    </m:r>
                                  </m:e>
                                  <m:sub>
                                    <m:r>
                                      <a:rPr lang="en-US" sz="2000" b="1" i="1" dirty="0"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AE" sz="20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2000"/>
                            <a:t>23.49 / 0.911 / 0.060</a:t>
                          </a:r>
                          <a:endParaRPr lang="en-AE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2000"/>
                            <a:t>22.48 / 0.903 / 0.061</a:t>
                          </a:r>
                          <a:endParaRPr lang="en-AE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2000" b="1"/>
                            <a:t>23.81 / 0.920 / 0.060</a:t>
                          </a:r>
                          <a:endParaRPr lang="en-AE" sz="20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47031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2" name="Table 43">
                <a:extLst>
                  <a:ext uri="{FF2B5EF4-FFF2-40B4-BE49-F238E27FC236}">
                    <a16:creationId xmlns:a16="http://schemas.microsoft.com/office/drawing/2014/main" id="{82B3799E-6ABD-EFA2-28CD-9FCC2E0240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0589844"/>
                  </p:ext>
                </p:extLst>
              </p:nvPr>
            </p:nvGraphicFramePr>
            <p:xfrm>
              <a:off x="12514500" y="13998075"/>
              <a:ext cx="16154644" cy="2449326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138229">
                      <a:extLst>
                        <a:ext uri="{9D8B030D-6E8A-4147-A177-3AD203B41FA5}">
                          <a16:colId xmlns:a16="http://schemas.microsoft.com/office/drawing/2014/main" val="1859019617"/>
                        </a:ext>
                      </a:extLst>
                    </a:gridCol>
                    <a:gridCol w="4549044">
                      <a:extLst>
                        <a:ext uri="{9D8B030D-6E8A-4147-A177-3AD203B41FA5}">
                          <a16:colId xmlns:a16="http://schemas.microsoft.com/office/drawing/2014/main" val="1894997764"/>
                        </a:ext>
                      </a:extLst>
                    </a:gridCol>
                    <a:gridCol w="4846389">
                      <a:extLst>
                        <a:ext uri="{9D8B030D-6E8A-4147-A177-3AD203B41FA5}">
                          <a16:colId xmlns:a16="http://schemas.microsoft.com/office/drawing/2014/main" val="1789429697"/>
                        </a:ext>
                      </a:extLst>
                    </a:gridCol>
                    <a:gridCol w="4620982">
                      <a:extLst>
                        <a:ext uri="{9D8B030D-6E8A-4147-A177-3AD203B41FA5}">
                          <a16:colId xmlns:a16="http://schemas.microsoft.com/office/drawing/2014/main" val="755129527"/>
                        </a:ext>
                      </a:extLst>
                    </a:gridCol>
                  </a:tblGrid>
                  <a:tr h="576329">
                    <a:tc>
                      <a:txBody>
                        <a:bodyPr/>
                        <a:lstStyle/>
                        <a:p>
                          <a:endParaRPr lang="en-AE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2000" dirty="0"/>
                            <a:t>[2] From paper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2000" dirty="0"/>
                            <a:t>[2] Reproduced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2000" dirty="0"/>
                            <a:t>[2] w/ HyperCUT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64767491"/>
                      </a:ext>
                    </a:extLst>
                  </a:tr>
                  <a:tr h="63167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95" t="-94000" r="-658929" b="-19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2000"/>
                            <a:t>19.97 / 0.860 / 0.089</a:t>
                          </a:r>
                          <a:endParaRPr lang="en-AE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2000"/>
                            <a:t>20.58 / 0.890 / </a:t>
                          </a:r>
                          <a:r>
                            <a:rPr lang="en-AE" sz="2000" b="1"/>
                            <a:t>0.068</a:t>
                          </a:r>
                          <a:endParaRPr lang="en-AE" sz="20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2000" b="1"/>
                            <a:t>22.16 / 0.901 / </a:t>
                          </a:r>
                          <a:r>
                            <a:rPr lang="en-AE" sz="2000" b="0"/>
                            <a:t>0.102</a:t>
                          </a:r>
                          <a:endParaRPr lang="en-AE" sz="20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84152657"/>
                      </a:ext>
                    </a:extLst>
                  </a:tr>
                  <a:tr h="6206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95" t="-197959" r="-658929" b="-1020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2000"/>
                            <a:t>22.44 / 0.890 / 0.068 </a:t>
                          </a:r>
                          <a:endParaRPr lang="en-AE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2000"/>
                            <a:t>21.21 / 0.899 / 0.063</a:t>
                          </a:r>
                          <a:endParaRPr lang="en-AE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2000" b="1"/>
                            <a:t>23.31 / 0.915 / 0.062</a:t>
                          </a:r>
                          <a:endParaRPr lang="en-AE" sz="20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07651520"/>
                      </a:ext>
                    </a:extLst>
                  </a:tr>
                  <a:tr h="6206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95" t="-297959" r="-658929" b="-20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2000"/>
                            <a:t>23.49 / 0.911 / 0.060</a:t>
                          </a:r>
                          <a:endParaRPr lang="en-AE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2000"/>
                            <a:t>22.48 / 0.903 / 0.061</a:t>
                          </a:r>
                          <a:endParaRPr lang="en-AE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2000" b="1"/>
                            <a:t>23.81 / 0.920 / 0.060</a:t>
                          </a:r>
                          <a:endParaRPr lang="en-AE" sz="20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470312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EC018DA-7DC9-2CE6-F6D3-2B2E4D621BDC}"/>
                  </a:ext>
                </a:extLst>
              </p:cNvPr>
              <p:cNvSpPr txBox="1"/>
              <p:nvPr/>
            </p:nvSpPr>
            <p:spPr>
              <a:xfrm>
                <a:off x="12467958" y="13473694"/>
                <a:ext cx="162504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/>
                  <a:t>Performance boost (pPSNR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sz="2000" b="1" dirty="0"/>
                  <a:t>) </a:t>
                </a:r>
                <a:r>
                  <a:rPr lang="en-US" sz="2000" dirty="0"/>
                  <a:t>of each frame on REDS (left) and RB2V-Street (average of all three categories) dataset when using HyperCUT</a:t>
                </a:r>
              </a:p>
            </p:txBody>
          </p:sp>
        </mc:Choice>
        <mc:Fallback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EC018DA-7DC9-2CE6-F6D3-2B2E4D621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7958" y="13473694"/>
                <a:ext cx="16250470" cy="400110"/>
              </a:xfrm>
              <a:prstGeom prst="rect">
                <a:avLst/>
              </a:prstGeom>
              <a:blipFill>
                <a:blip r:embed="rId18"/>
                <a:stretch>
                  <a:fillRect l="-234" t="-6061" r="-234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9F5F93E-EB6A-0A06-6A5B-82B39881F813}"/>
                  </a:ext>
                </a:extLst>
              </p:cNvPr>
              <p:cNvSpPr txBox="1"/>
              <p:nvPr/>
            </p:nvSpPr>
            <p:spPr>
              <a:xfrm>
                <a:off x="13256198" y="16424490"/>
                <a:ext cx="14945958" cy="408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/>
                  <a:t>Average performance boost (</a:t>
                </a:r>
                <a:r>
                  <a:rPr lang="en-US" sz="2000" b="1" dirty="0" err="1"/>
                  <a:t>pPSN</a:t>
                </a:r>
                <a:r>
                  <a:rPr lang="en-US" sz="2000" b="1" dirty="0"/>
                  <a:t>R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sz="2000" b="1" dirty="0"/>
                  <a:t> / </a:t>
                </a:r>
                <a:r>
                  <a:rPr lang="en-US" sz="2000" b="1" dirty="0" err="1"/>
                  <a:t>pSSIM</a:t>
                </a:r>
                <a14:m>
                  <m:oMath xmlns:m="http://schemas.openxmlformats.org/officeDocument/2006/math">
                    <m:r>
                      <a:rPr lang="en-US" sz="21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sz="2000" b="1" dirty="0"/>
                  <a:t> / </a:t>
                </a:r>
                <a:r>
                  <a:rPr lang="en-US" sz="2000" b="1" dirty="0" err="1"/>
                  <a:t>pLPIPS</a:t>
                </a:r>
                <a14:m>
                  <m:oMath xmlns:m="http://schemas.openxmlformats.org/officeDocument/2006/math">
                    <m:r>
                      <a:rPr lang="en-US" sz="21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sz="2000" b="1" dirty="0"/>
                  <a:t>)</a:t>
                </a:r>
                <a:r>
                  <a:rPr lang="en-US" sz="2000" dirty="0"/>
                  <a:t> on B-AIST++ dataset when using HyperCUT</a:t>
                </a: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9F5F93E-EB6A-0A06-6A5B-82B39881F8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6198" y="16424490"/>
                <a:ext cx="14945958" cy="408060"/>
              </a:xfrm>
              <a:prstGeom prst="rect">
                <a:avLst/>
              </a:prstGeom>
              <a:blipFill>
                <a:blip r:embed="rId19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640CE8BC-B339-721C-1CC7-7B2D5F3401E9}"/>
              </a:ext>
            </a:extLst>
          </p:cNvPr>
          <p:cNvSpPr txBox="1"/>
          <p:nvPr/>
        </p:nvSpPr>
        <p:spPr>
          <a:xfrm>
            <a:off x="29691393" y="21003063"/>
            <a:ext cx="5068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t-SNE visualization of HyperCUT ordering mapping on RB2V-Street (a) and REDS (b)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35757D4F-88AB-7740-5359-6EA15A98D6F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230465" y="15593372"/>
            <a:ext cx="6157491" cy="2283030"/>
          </a:xfrm>
          <a:prstGeom prst="rect">
            <a:avLst/>
          </a:prstGeom>
        </p:spPr>
      </p:pic>
      <p:pic>
        <p:nvPicPr>
          <p:cNvPr id="73" name="Picture 72" descr="A picture containing blurry&#10;&#10;Description automatically generated">
            <a:extLst>
              <a:ext uri="{FF2B5EF4-FFF2-40B4-BE49-F238E27FC236}">
                <a16:creationId xmlns:a16="http://schemas.microsoft.com/office/drawing/2014/main" id="{FC195487-57B9-60FB-2413-8AC31F3439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785076" y="16981018"/>
            <a:ext cx="1920240" cy="192024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68C7F47-DFC8-0555-D8A1-D3F866F6119F}"/>
              </a:ext>
            </a:extLst>
          </p:cNvPr>
          <p:cNvSpPr txBox="1"/>
          <p:nvPr/>
        </p:nvSpPr>
        <p:spPr>
          <a:xfrm>
            <a:off x="12558113" y="20863474"/>
            <a:ext cx="23741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/>
              <a:t>Blur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129FECF-63D3-EA9B-77C9-A611A49310F9}"/>
              </a:ext>
            </a:extLst>
          </p:cNvPr>
          <p:cNvSpPr txBox="1"/>
          <p:nvPr/>
        </p:nvSpPr>
        <p:spPr>
          <a:xfrm>
            <a:off x="14551005" y="20902918"/>
            <a:ext cx="23741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/>
              <a:t>1</a:t>
            </a:r>
            <a:r>
              <a:rPr lang="en-US" sz="1700" baseline="30000" dirty="0"/>
              <a:t>st</a:t>
            </a:r>
            <a:endParaRPr lang="en-US" sz="17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29003C7-23B4-5F11-54E0-94A6834F2672}"/>
              </a:ext>
            </a:extLst>
          </p:cNvPr>
          <p:cNvSpPr txBox="1"/>
          <p:nvPr/>
        </p:nvSpPr>
        <p:spPr>
          <a:xfrm>
            <a:off x="16609042" y="20884513"/>
            <a:ext cx="23741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/>
              <a:t>2</a:t>
            </a:r>
            <a:r>
              <a:rPr lang="en-US" sz="1700" baseline="30000" dirty="0"/>
              <a:t>nd</a:t>
            </a:r>
            <a:endParaRPr lang="en-US" sz="17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C6A16A8-FB5B-2B89-015D-555AA354717A}"/>
              </a:ext>
            </a:extLst>
          </p:cNvPr>
          <p:cNvSpPr txBox="1"/>
          <p:nvPr/>
        </p:nvSpPr>
        <p:spPr>
          <a:xfrm>
            <a:off x="18543773" y="20893715"/>
            <a:ext cx="23741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/>
              <a:t>3</a:t>
            </a:r>
            <a:r>
              <a:rPr lang="en-US" sz="1700" baseline="30000" dirty="0"/>
              <a:t>rd</a:t>
            </a:r>
            <a:endParaRPr lang="en-US" sz="17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7B11D51-A4B4-99DF-E2AB-AE3668A54801}"/>
              </a:ext>
            </a:extLst>
          </p:cNvPr>
          <p:cNvSpPr txBox="1"/>
          <p:nvPr/>
        </p:nvSpPr>
        <p:spPr>
          <a:xfrm>
            <a:off x="20530992" y="20875973"/>
            <a:ext cx="23741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/>
              <a:t>4</a:t>
            </a:r>
            <a:r>
              <a:rPr lang="en-US" sz="1700" baseline="30000" dirty="0"/>
              <a:t>th</a:t>
            </a:r>
            <a:endParaRPr lang="en-US" sz="170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493162D-D5B5-AB8C-2987-8B02F1259579}"/>
              </a:ext>
            </a:extLst>
          </p:cNvPr>
          <p:cNvSpPr txBox="1"/>
          <p:nvPr/>
        </p:nvSpPr>
        <p:spPr>
          <a:xfrm>
            <a:off x="22419089" y="20872511"/>
            <a:ext cx="23741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/>
              <a:t>5</a:t>
            </a:r>
            <a:r>
              <a:rPr lang="en-US" sz="1700" baseline="30000" dirty="0"/>
              <a:t>th</a:t>
            </a:r>
            <a:endParaRPr lang="en-US" sz="17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83D9C21-E237-B44C-D5AD-3B49A2019476}"/>
              </a:ext>
            </a:extLst>
          </p:cNvPr>
          <p:cNvSpPr txBox="1"/>
          <p:nvPr/>
        </p:nvSpPr>
        <p:spPr>
          <a:xfrm>
            <a:off x="24506843" y="20893715"/>
            <a:ext cx="23741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/>
              <a:t>6</a:t>
            </a:r>
            <a:r>
              <a:rPr lang="en-US" sz="1700" baseline="30000" dirty="0"/>
              <a:t>th</a:t>
            </a:r>
            <a:endParaRPr lang="en-US" sz="1700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FF1B85A-3C2D-59D6-4E83-3DCD3F66F4B5}"/>
              </a:ext>
            </a:extLst>
          </p:cNvPr>
          <p:cNvSpPr txBox="1"/>
          <p:nvPr/>
        </p:nvSpPr>
        <p:spPr>
          <a:xfrm>
            <a:off x="26507875" y="20896291"/>
            <a:ext cx="23741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/>
              <a:t>7</a:t>
            </a:r>
            <a:r>
              <a:rPr lang="en-US" sz="1700" baseline="30000" dirty="0"/>
              <a:t>th</a:t>
            </a:r>
            <a:endParaRPr lang="en-US" sz="1700" dirty="0"/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EAC3FB07-ADB9-06E0-879B-F7782AF1700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725504" y="18148057"/>
            <a:ext cx="7006106" cy="2902653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80CE8BFC-52CF-0418-6F59-F60FA5E0E371}"/>
              </a:ext>
            </a:extLst>
          </p:cNvPr>
          <p:cNvSpPr txBox="1"/>
          <p:nvPr/>
        </p:nvSpPr>
        <p:spPr>
          <a:xfrm rot="16200000">
            <a:off x="11415114" y="17754431"/>
            <a:ext cx="23741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/>
              <a:t>RB2V_Street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9330B29-17A1-41BB-B0D6-DEF57C99798C}"/>
              </a:ext>
            </a:extLst>
          </p:cNvPr>
          <p:cNvSpPr txBox="1"/>
          <p:nvPr/>
        </p:nvSpPr>
        <p:spPr>
          <a:xfrm rot="16200000">
            <a:off x="11398743" y="19755142"/>
            <a:ext cx="23741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/>
              <a:t>REDS</a:t>
            </a:r>
          </a:p>
        </p:txBody>
      </p:sp>
      <p:sp>
        <p:nvSpPr>
          <p:cNvPr id="119" name="Rectangle: Rounded Corners 7">
            <a:extLst>
              <a:ext uri="{FF2B5EF4-FFF2-40B4-BE49-F238E27FC236}">
                <a16:creationId xmlns:a16="http://schemas.microsoft.com/office/drawing/2014/main" id="{7CB80464-44C2-086A-00FE-31EC453F3135}"/>
              </a:ext>
            </a:extLst>
          </p:cNvPr>
          <p:cNvSpPr/>
          <p:nvPr/>
        </p:nvSpPr>
        <p:spPr>
          <a:xfrm>
            <a:off x="36146184" y="10972800"/>
            <a:ext cx="7455557" cy="8856508"/>
          </a:xfrm>
          <a:prstGeom prst="roundRect">
            <a:avLst>
              <a:gd name="adj" fmla="val 5026"/>
            </a:avLst>
          </a:prstGeom>
          <a:ln w="889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500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98CFF5A-6C8F-43D3-9D72-A2E6FA6CEFAD}"/>
              </a:ext>
            </a:extLst>
          </p:cNvPr>
          <p:cNvSpPr txBox="1"/>
          <p:nvPr/>
        </p:nvSpPr>
        <p:spPr>
          <a:xfrm>
            <a:off x="29273438" y="11325265"/>
            <a:ext cx="5975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Order Accuracy of HyperCUT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BDE2DBA0-8663-109E-E0BA-32232CA61987}"/>
                  </a:ext>
                </a:extLst>
              </p:cNvPr>
              <p:cNvSpPr txBox="1"/>
              <p:nvPr/>
            </p:nvSpPr>
            <p:spPr>
              <a:xfrm>
                <a:off x="28993772" y="11903457"/>
                <a:ext cx="6534885" cy="1446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b="1" i="1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hit</a:t>
                </a:r>
                <a:r>
                  <a:rPr lang="en-US" sz="2100" dirty="0"/>
                  <a:t>: </a:t>
                </a:r>
                <a:r>
                  <a:rPr lang="en-US" sz="2100" dirty="0">
                    <a:effectLst/>
                  </a:rPr>
                  <a:t>is the ratio of frame pairs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1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− 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100" dirty="0">
                    <a:effectLst/>
                  </a:rPr>
                  <a:t> that satisfy: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ℋ</m:t>
                          </m:r>
                          <m:d>
                            <m:d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1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1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1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21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r>
                                    <a:rPr lang="en-US" sz="21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sz="2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1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1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  <m:r>
                                        <a:rPr lang="en-US" sz="21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1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21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 ×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ℋ</m:t>
                          </m:r>
                          <m:d>
                            <m:d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1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1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1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  <m:r>
                                        <a:rPr lang="en-US" sz="21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1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21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r>
                                    <a:rPr lang="en-US" sz="21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sz="2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1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1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21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 &lt;</m:t>
                      </m:r>
                      <m:r>
                        <a:rPr lang="en-US" sz="2100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100" dirty="0">
                  <a:effectLst/>
                </a:endParaRPr>
              </a:p>
              <a:p>
                <a:endParaRPr lang="en-US" sz="2100" dirty="0">
                  <a:effectLst/>
                </a:endParaRPr>
              </a:p>
            </p:txBody>
          </p:sp>
        </mc:Choice>
        <mc:Fallback xmlns=""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BDE2DBA0-8663-109E-E0BA-32232CA61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93772" y="11903457"/>
                <a:ext cx="6534885" cy="1446037"/>
              </a:xfrm>
              <a:prstGeom prst="rect">
                <a:avLst/>
              </a:prstGeom>
              <a:blipFill>
                <a:blip r:embed="rId23"/>
                <a:stretch>
                  <a:fillRect l="-969" t="-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8" name="TextBox 207">
            <a:extLst>
              <a:ext uri="{FF2B5EF4-FFF2-40B4-BE49-F238E27FC236}">
                <a16:creationId xmlns:a16="http://schemas.microsoft.com/office/drawing/2014/main" id="{261360F6-60BA-8831-C52C-45A9A7DDEA39}"/>
              </a:ext>
            </a:extLst>
          </p:cNvPr>
          <p:cNvSpPr txBox="1"/>
          <p:nvPr/>
        </p:nvSpPr>
        <p:spPr>
          <a:xfrm>
            <a:off x="36280892" y="11749245"/>
            <a:ext cx="7220009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3200" dirty="0">
                <a:effectLst/>
              </a:rPr>
              <a:t>We introduce 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HyperCUT</a:t>
            </a:r>
            <a:r>
              <a:rPr lang="en-US" sz="3200" dirty="0">
                <a:effectLst/>
              </a:rPr>
              <a:t> which is used to solve the</a:t>
            </a:r>
            <a:r>
              <a:rPr lang="en-US" sz="3200" b="1" dirty="0">
                <a:effectLst/>
              </a:rPr>
              <a:t>  Order-Ambiguity Issue</a:t>
            </a:r>
            <a:r>
              <a:rPr lang="en-US" sz="3200" dirty="0">
                <a:effectLst/>
              </a:rPr>
              <a:t> for the task of extracting a sharp video sequence from a blurry image.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3200" dirty="0"/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>
                <a:effectLst/>
              </a:rPr>
              <a:t>We </a:t>
            </a:r>
            <a:r>
              <a:rPr lang="en-US" sz="3200" b="1" dirty="0">
                <a:effectLst/>
              </a:rPr>
              <a:t>build a new dataset</a:t>
            </a:r>
            <a:r>
              <a:rPr lang="en-US" sz="3200" dirty="0">
                <a:effectLst/>
              </a:rPr>
              <a:t> for the task - </a:t>
            </a:r>
            <a:r>
              <a:rPr lang="en-US" sz="3200" b="1" dirty="0">
                <a:effectLst/>
              </a:rPr>
              <a:t>RB2V</a:t>
            </a:r>
            <a:r>
              <a:rPr lang="en-US" sz="3200" dirty="0">
                <a:effectLst/>
              </a:rPr>
              <a:t>, covering three categories: street, face, and hand. This is the </a:t>
            </a:r>
            <a:r>
              <a:rPr lang="en-US" sz="3200" b="1" dirty="0">
                <a:effectLst/>
              </a:rPr>
              <a:t>first real and large-scale dataset</a:t>
            </a:r>
            <a:r>
              <a:rPr lang="en-US" sz="3200" dirty="0">
                <a:effectLst/>
              </a:rPr>
              <a:t> for image-to-video deblurring.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3200" dirty="0"/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b="1" dirty="0"/>
              <a:t>Limitation:</a:t>
            </a:r>
            <a:r>
              <a:rPr lang="en-US" sz="3200" dirty="0"/>
              <a:t> Only handle standard motion blur in normal capturing conditions with short exposure time</a:t>
            </a:r>
          </a:p>
        </p:txBody>
      </p:sp>
      <p:pic>
        <p:nvPicPr>
          <p:cNvPr id="236" name="Picture 235" descr="A tree next to a building&#10;&#10;Description automatically generated with low confidence">
            <a:extLst>
              <a:ext uri="{FF2B5EF4-FFF2-40B4-BE49-F238E27FC236}">
                <a16:creationId xmlns:a16="http://schemas.microsoft.com/office/drawing/2014/main" id="{860B89A5-2727-D72E-E04E-0088A5AA30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8323" y="16975150"/>
            <a:ext cx="1920240" cy="1920240"/>
          </a:xfrm>
          <a:prstGeom prst="rect">
            <a:avLst/>
          </a:prstGeom>
        </p:spPr>
      </p:pic>
      <p:pic>
        <p:nvPicPr>
          <p:cNvPr id="238" name="Picture 237" descr="A tree next to a building&#10;&#10;Description automatically generated with medium confidence">
            <a:extLst>
              <a:ext uri="{FF2B5EF4-FFF2-40B4-BE49-F238E27FC236}">
                <a16:creationId xmlns:a16="http://schemas.microsoft.com/office/drawing/2014/main" id="{D368F099-37DB-EA70-6A44-F437D5D823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088" y="16979131"/>
            <a:ext cx="1920240" cy="1920240"/>
          </a:xfrm>
          <a:prstGeom prst="rect">
            <a:avLst/>
          </a:prstGeom>
        </p:spPr>
      </p:pic>
      <p:pic>
        <p:nvPicPr>
          <p:cNvPr id="240" name="Picture 239" descr="A tree next to a building&#10;&#10;Description automatically generated with medium confidence">
            <a:extLst>
              <a:ext uri="{FF2B5EF4-FFF2-40B4-BE49-F238E27FC236}">
                <a16:creationId xmlns:a16="http://schemas.microsoft.com/office/drawing/2014/main" id="{B775307D-52DE-61EF-391E-0028A5FADB8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736" y="16973019"/>
            <a:ext cx="1920240" cy="1920240"/>
          </a:xfrm>
          <a:prstGeom prst="rect">
            <a:avLst/>
          </a:prstGeom>
        </p:spPr>
      </p:pic>
      <p:pic>
        <p:nvPicPr>
          <p:cNvPr id="242" name="Picture 241" descr="A tree next to a building&#10;&#10;Description automatically generated with low confidence">
            <a:extLst>
              <a:ext uri="{FF2B5EF4-FFF2-40B4-BE49-F238E27FC236}">
                <a16:creationId xmlns:a16="http://schemas.microsoft.com/office/drawing/2014/main" id="{314E17E4-FBC4-856D-6173-ABFD8CFBC1E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961" y="16982816"/>
            <a:ext cx="1920240" cy="1920240"/>
          </a:xfrm>
          <a:prstGeom prst="rect">
            <a:avLst/>
          </a:prstGeom>
        </p:spPr>
      </p:pic>
      <p:pic>
        <p:nvPicPr>
          <p:cNvPr id="244" name="Picture 243" descr="A tree next to a building&#10;&#10;Description automatically generated with low confidence">
            <a:extLst>
              <a:ext uri="{FF2B5EF4-FFF2-40B4-BE49-F238E27FC236}">
                <a16:creationId xmlns:a16="http://schemas.microsoft.com/office/drawing/2014/main" id="{444F2940-644D-DBA7-9486-E277C43889B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7380" y="16987621"/>
            <a:ext cx="1920240" cy="1920240"/>
          </a:xfrm>
          <a:prstGeom prst="rect">
            <a:avLst/>
          </a:prstGeom>
        </p:spPr>
      </p:pic>
      <p:pic>
        <p:nvPicPr>
          <p:cNvPr id="246" name="Picture 245" descr="A tree outside of a building&#10;&#10;Description automatically generated with low confidence">
            <a:extLst>
              <a:ext uri="{FF2B5EF4-FFF2-40B4-BE49-F238E27FC236}">
                <a16:creationId xmlns:a16="http://schemas.microsoft.com/office/drawing/2014/main" id="{6B672964-9503-6AA7-AFD1-91181F88A01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9173" y="16988091"/>
            <a:ext cx="1920240" cy="1920240"/>
          </a:xfrm>
          <a:prstGeom prst="rect">
            <a:avLst/>
          </a:prstGeom>
        </p:spPr>
      </p:pic>
      <p:pic>
        <p:nvPicPr>
          <p:cNvPr id="248" name="Picture 247" descr="A tree outside of a building&#10;&#10;Description automatically generated with low confidence">
            <a:extLst>
              <a:ext uri="{FF2B5EF4-FFF2-40B4-BE49-F238E27FC236}">
                <a16:creationId xmlns:a16="http://schemas.microsoft.com/office/drawing/2014/main" id="{6397924A-945D-A143-5454-EB82E9AC780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7093" y="16996835"/>
            <a:ext cx="1920240" cy="1920240"/>
          </a:xfrm>
          <a:prstGeom prst="rect">
            <a:avLst/>
          </a:prstGeom>
        </p:spPr>
      </p:pic>
      <p:pic>
        <p:nvPicPr>
          <p:cNvPr id="249" name="Picture 248">
            <a:extLst>
              <a:ext uri="{FF2B5EF4-FFF2-40B4-BE49-F238E27FC236}">
                <a16:creationId xmlns:a16="http://schemas.microsoft.com/office/drawing/2014/main" id="{DB232955-84D6-D4F1-86C7-322706976A3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2779168" y="18970038"/>
            <a:ext cx="1916475" cy="1920240"/>
          </a:xfrm>
          <a:prstGeom prst="rect">
            <a:avLst/>
          </a:prstGeom>
        </p:spPr>
      </p:pic>
      <p:pic>
        <p:nvPicPr>
          <p:cNvPr id="250" name="Picture 249">
            <a:extLst>
              <a:ext uri="{FF2B5EF4-FFF2-40B4-BE49-F238E27FC236}">
                <a16:creationId xmlns:a16="http://schemas.microsoft.com/office/drawing/2014/main" id="{6B023F07-38DC-92F0-6F6E-F2F33D73E0D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4788323" y="18973358"/>
            <a:ext cx="1916475" cy="1920240"/>
          </a:xfrm>
          <a:prstGeom prst="rect">
            <a:avLst/>
          </a:prstGeom>
        </p:spPr>
      </p:pic>
      <p:pic>
        <p:nvPicPr>
          <p:cNvPr id="251" name="Picture 250">
            <a:extLst>
              <a:ext uri="{FF2B5EF4-FFF2-40B4-BE49-F238E27FC236}">
                <a16:creationId xmlns:a16="http://schemas.microsoft.com/office/drawing/2014/main" id="{37061F97-1E1F-37F3-836E-B624DC8E13F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6784425" y="18978018"/>
            <a:ext cx="1916475" cy="1920240"/>
          </a:xfrm>
          <a:prstGeom prst="rect">
            <a:avLst/>
          </a:prstGeom>
        </p:spPr>
      </p:pic>
      <p:pic>
        <p:nvPicPr>
          <p:cNvPr id="252" name="Picture 251">
            <a:extLst>
              <a:ext uri="{FF2B5EF4-FFF2-40B4-BE49-F238E27FC236}">
                <a16:creationId xmlns:a16="http://schemas.microsoft.com/office/drawing/2014/main" id="{29D326A6-706A-2D55-9178-F97C6EECFDA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8775545" y="18972967"/>
            <a:ext cx="1916475" cy="1920240"/>
          </a:xfrm>
          <a:prstGeom prst="rect">
            <a:avLst/>
          </a:prstGeom>
        </p:spPr>
      </p:pic>
      <p:pic>
        <p:nvPicPr>
          <p:cNvPr id="253" name="Picture 252">
            <a:extLst>
              <a:ext uri="{FF2B5EF4-FFF2-40B4-BE49-F238E27FC236}">
                <a16:creationId xmlns:a16="http://schemas.microsoft.com/office/drawing/2014/main" id="{A7861497-B31B-E157-CDAC-E7D425915E7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0777659" y="18978018"/>
            <a:ext cx="1916475" cy="1920240"/>
          </a:xfrm>
          <a:prstGeom prst="rect">
            <a:avLst/>
          </a:prstGeom>
        </p:spPr>
      </p:pic>
      <p:pic>
        <p:nvPicPr>
          <p:cNvPr id="254" name="Picture 253">
            <a:extLst>
              <a:ext uri="{FF2B5EF4-FFF2-40B4-BE49-F238E27FC236}">
                <a16:creationId xmlns:a16="http://schemas.microsoft.com/office/drawing/2014/main" id="{DDD9A641-3FCF-C658-CA47-C3E44F7CA8C0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2768824" y="18976961"/>
            <a:ext cx="1916475" cy="1920240"/>
          </a:xfrm>
          <a:prstGeom prst="rect">
            <a:avLst/>
          </a:prstGeom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id="{A18AC235-0524-8327-31FC-651D1067D624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4752904" y="18974763"/>
            <a:ext cx="1916475" cy="1920240"/>
          </a:xfrm>
          <a:prstGeom prst="rect">
            <a:avLst/>
          </a:prstGeom>
        </p:spPr>
      </p:pic>
      <p:pic>
        <p:nvPicPr>
          <p:cNvPr id="256" name="Picture 255">
            <a:extLst>
              <a:ext uri="{FF2B5EF4-FFF2-40B4-BE49-F238E27FC236}">
                <a16:creationId xmlns:a16="http://schemas.microsoft.com/office/drawing/2014/main" id="{5AF5C5E8-55F4-320D-6E0A-4743D2D6DD3C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6749075" y="18977388"/>
            <a:ext cx="1916475" cy="192024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A3BAB07-CE0E-500A-2397-975F37CFB358}"/>
              </a:ext>
            </a:extLst>
          </p:cNvPr>
          <p:cNvSpPr txBox="1"/>
          <p:nvPr/>
        </p:nvSpPr>
        <p:spPr>
          <a:xfrm>
            <a:off x="472338" y="10548673"/>
            <a:ext cx="112769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i="1" dirty="0">
                <a:cs typeface="Arial" panose="020B0604020202020204" pitchFamily="34" charset="0"/>
              </a:rPr>
              <a:t>Blur2vid: </a:t>
            </a:r>
            <a:r>
              <a:rPr lang="en-US" sz="2500" dirty="0">
                <a:cs typeface="Arial" panose="020B0604020202020204" pitchFamily="34" charset="0"/>
              </a:rPr>
              <a:t>We aim to solve the task of extracting a video sequence from a single blurry images</a:t>
            </a:r>
          </a:p>
          <a:p>
            <a:pPr algn="just"/>
            <a:r>
              <a:rPr lang="en-US" sz="2500" b="1" dirty="0">
                <a:cs typeface="Arial" panose="020B0604020202020204" pitchFamily="34" charset="0"/>
              </a:rPr>
              <a:t>Challenge</a:t>
            </a:r>
            <a:r>
              <a:rPr lang="en-US" sz="2500" dirty="0">
                <a:cs typeface="Arial" panose="020B0604020202020204" pitchFamily="34" charset="0"/>
              </a:rPr>
              <a:t>: One blurry image has </a:t>
            </a:r>
            <a:r>
              <a:rPr lang="en-US" sz="2500" b="1" dirty="0">
                <a:solidFill>
                  <a:srgbClr val="FF0000"/>
                </a:solidFill>
                <a:cs typeface="Arial" panose="020B0604020202020204" pitchFamily="34" charset="0"/>
              </a:rPr>
              <a:t>two groundtruth </a:t>
            </a:r>
            <a:r>
              <a:rPr lang="en-US" sz="2500" dirty="0">
                <a:cs typeface="Arial" panose="020B0604020202020204" pitchFamily="34" charset="0"/>
              </a:rPr>
              <a:t>(</a:t>
            </a:r>
            <a:r>
              <a:rPr lang="en-US" sz="25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forward and backward order</a:t>
            </a:r>
            <a:r>
              <a:rPr lang="en-US" sz="2500" dirty="0">
                <a:cs typeface="Arial" panose="020B0604020202020204" pitchFamily="34" charset="0"/>
              </a:rPr>
              <a:t>) -&gt; Naïve supervised blur2vid network will predict the </a:t>
            </a:r>
            <a:r>
              <a:rPr lang="en-US" sz="2500" b="1" dirty="0">
                <a:solidFill>
                  <a:srgbClr val="FF0000"/>
                </a:solidFill>
                <a:cs typeface="Arial" panose="020B0604020202020204" pitchFamily="34" charset="0"/>
              </a:rPr>
              <a:t>average of two </a:t>
            </a:r>
            <a:r>
              <a:rPr lang="en-US" sz="2500" dirty="0">
                <a:cs typeface="Arial" panose="020B0604020202020204" pitchFamily="34" charset="0"/>
              </a:rPr>
              <a:t>(undesired)</a:t>
            </a:r>
          </a:p>
          <a:p>
            <a:pPr algn="just"/>
            <a:endParaRPr lang="en-US" sz="2500" dirty="0"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60D475-0704-4243-1181-BCFFDF171006}"/>
              </a:ext>
            </a:extLst>
          </p:cNvPr>
          <p:cNvSpPr txBox="1"/>
          <p:nvPr/>
        </p:nvSpPr>
        <p:spPr>
          <a:xfrm>
            <a:off x="453157" y="6476366"/>
            <a:ext cx="1765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cs typeface="Arial" panose="020B0604020202020204" pitchFamily="34" charset="0"/>
              </a:rPr>
              <a:t>Blurry </a:t>
            </a:r>
          </a:p>
          <a:p>
            <a:pPr algn="ctr"/>
            <a:r>
              <a:rPr lang="en-US" sz="2000" b="1" dirty="0">
                <a:cs typeface="Arial" panose="020B0604020202020204" pitchFamily="34" charset="0"/>
              </a:rPr>
              <a:t>image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D05CFC-EE8A-09E4-3519-C1A5F5C86BD8}"/>
              </a:ext>
            </a:extLst>
          </p:cNvPr>
          <p:cNvSpPr txBox="1"/>
          <p:nvPr/>
        </p:nvSpPr>
        <p:spPr>
          <a:xfrm>
            <a:off x="10431152" y="7159867"/>
            <a:ext cx="125690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Sequence of sharp images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A29B754-B1DF-6773-0013-86A0DA74D0C2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425846" y="6383366"/>
            <a:ext cx="1948910" cy="19715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226301-761D-DD9A-5B84-E049A3FE4701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2991992" y="4584528"/>
            <a:ext cx="4671137" cy="44648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2C325A-BC53-4EA8-9452-8B4B77DD0FB1}"/>
              </a:ext>
            </a:extLst>
          </p:cNvPr>
          <p:cNvSpPr txBox="1"/>
          <p:nvPr/>
        </p:nvSpPr>
        <p:spPr>
          <a:xfrm>
            <a:off x="32973386" y="9099554"/>
            <a:ext cx="4884039" cy="516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Our dataset capture device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206E2E-DD44-6EFE-E61F-C65A09535971}"/>
              </a:ext>
            </a:extLst>
          </p:cNvPr>
          <p:cNvSpPr/>
          <p:nvPr/>
        </p:nvSpPr>
        <p:spPr>
          <a:xfrm>
            <a:off x="-1073916" y="12668606"/>
            <a:ext cx="6361046" cy="887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Our Solution: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743B18-5F63-6631-40FF-8E64AF4B515D}"/>
              </a:ext>
            </a:extLst>
          </p:cNvPr>
          <p:cNvSpPr txBox="1"/>
          <p:nvPr/>
        </p:nvSpPr>
        <p:spPr>
          <a:xfrm>
            <a:off x="685271" y="18541665"/>
            <a:ext cx="11308438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/>
              <a:t>- Step 1</a:t>
            </a:r>
            <a:r>
              <a:rPr lang="en-US" sz="2700" dirty="0"/>
              <a:t>: Map the two solutions into a space where they are on two different sides of a hyperplane</a:t>
            </a:r>
          </a:p>
          <a:p>
            <a:r>
              <a:rPr lang="en-US" sz="2700" b="1" dirty="0"/>
              <a:t>- Step 2:</a:t>
            </a:r>
            <a:r>
              <a:rPr lang="en-US" sz="2700" dirty="0"/>
              <a:t> Force the blur2vid network to only predict one side of the hyperplane -&gt; </a:t>
            </a:r>
            <a:r>
              <a:rPr lang="en-US" sz="2700" b="1" dirty="0">
                <a:solidFill>
                  <a:srgbClr val="00B050"/>
                </a:solidFill>
              </a:rPr>
              <a:t>No more ambiguity!!!</a:t>
            </a:r>
          </a:p>
          <a:p>
            <a:endParaRPr lang="en-US" sz="2700" dirty="0"/>
          </a:p>
          <a:p>
            <a:r>
              <a:rPr lang="en-US" sz="3600" b="1" dirty="0"/>
              <a:t>We also propose a real-world blur2vid dataset!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D02F0A-4551-AC2D-3E10-2A2215395780}"/>
              </a:ext>
            </a:extLst>
          </p:cNvPr>
          <p:cNvSpPr txBox="1"/>
          <p:nvPr/>
        </p:nvSpPr>
        <p:spPr>
          <a:xfrm>
            <a:off x="36115676" y="20211260"/>
            <a:ext cx="600948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50" i="1" dirty="0"/>
              <a:t>[1] Kuldeep Purohit, Anshul Shah, and AN Rajagopalan. Bringing alive blurred moments. In Proceedings of the IEEE Conference on Computer Vision and Pattern Recognition, 2019</a:t>
            </a:r>
          </a:p>
          <a:p>
            <a:pPr algn="just"/>
            <a:r>
              <a:rPr lang="en-US" sz="1150" i="1" dirty="0"/>
              <a:t>[2] </a:t>
            </a:r>
            <a:r>
              <a:rPr lang="en-US" sz="1150" i="1" dirty="0" err="1"/>
              <a:t>Zhihang</a:t>
            </a:r>
            <a:r>
              <a:rPr lang="en-US" sz="1150" i="1" dirty="0"/>
              <a:t> Zhong, Xiao Sun, </a:t>
            </a:r>
            <a:r>
              <a:rPr lang="en-US" sz="1150" i="1" dirty="0" err="1"/>
              <a:t>Zhirong</a:t>
            </a:r>
            <a:r>
              <a:rPr lang="en-US" sz="1150" i="1" dirty="0"/>
              <a:t> Wu, </a:t>
            </a:r>
            <a:r>
              <a:rPr lang="en-US" sz="1150" i="1" dirty="0" err="1"/>
              <a:t>Yinqiang</a:t>
            </a:r>
            <a:r>
              <a:rPr lang="en-US" sz="1150" i="1" dirty="0"/>
              <a:t> Zheng, Stephen Lin, and </a:t>
            </a:r>
            <a:r>
              <a:rPr lang="en-US" sz="1150" i="1" dirty="0" err="1"/>
              <a:t>Imari</a:t>
            </a:r>
            <a:r>
              <a:rPr lang="en-US" sz="1150" i="1" dirty="0"/>
              <a:t> Sato. Animation from blur: Multimodal blur decomposition with motion guidance. In Proceedings of the European Conference on Computer Vision. Springer, 2022.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2DF358A-CCAB-532B-E04E-7D8B1AB4303B}"/>
              </a:ext>
            </a:extLst>
          </p:cNvPr>
          <p:cNvSpPr txBox="1"/>
          <p:nvPr/>
        </p:nvSpPr>
        <p:spPr>
          <a:xfrm>
            <a:off x="38845616" y="21208982"/>
            <a:ext cx="50483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Checkout our code!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286BF61-245C-4A46-7869-3C2F4844869E}"/>
              </a:ext>
            </a:extLst>
          </p:cNvPr>
          <p:cNvCxnSpPr>
            <a:cxnSpLocks/>
          </p:cNvCxnSpPr>
          <p:nvPr/>
        </p:nvCxnSpPr>
        <p:spPr>
          <a:xfrm flipV="1">
            <a:off x="14788323" y="21215782"/>
            <a:ext cx="13835352" cy="58821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prstDash val="sysDash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BB8947C-2EC8-3862-1411-86886C3383EE}"/>
              </a:ext>
            </a:extLst>
          </p:cNvPr>
          <p:cNvSpPr txBox="1"/>
          <p:nvPr/>
        </p:nvSpPr>
        <p:spPr>
          <a:xfrm>
            <a:off x="19264503" y="21265689"/>
            <a:ext cx="4938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Predicted frame sequence (7 frames)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B424F0E-1C12-A4E1-9A29-36CAD64DB377}"/>
                  </a:ext>
                </a:extLst>
              </p:cNvPr>
              <p:cNvSpPr txBox="1"/>
              <p:nvPr/>
            </p:nvSpPr>
            <p:spPr>
              <a:xfrm>
                <a:off x="12557039" y="8412999"/>
                <a:ext cx="991002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Given a </a:t>
                </a:r>
                <a:r>
                  <a:rPr lang="en-US" sz="2400" b="1" dirty="0"/>
                  <a:t>fixed hyperplane h</a:t>
                </a:r>
                <a:r>
                  <a:rPr lang="en-US" sz="2400" dirty="0"/>
                  <a:t>, we want to find a </a:t>
                </a:r>
                <a:r>
                  <a:rPr lang="en-US" sz="2400" b="1" dirty="0"/>
                  <a:t>mapping </a:t>
                </a:r>
                <a14:m>
                  <m:oMath xmlns:m="http://schemas.openxmlformats.org/officeDocument/2006/math">
                    <m:r>
                      <a:rPr lang="vi-VN" sz="2400" b="1" i="1">
                        <a:latin typeface="Cambria Math" panose="02040503050406030204" pitchFamily="18" charset="0"/>
                      </a:rPr>
                      <m:t>𝓗</m:t>
                    </m:r>
                  </m:oMath>
                </a14:m>
                <a:r>
                  <a:rPr lang="en-US" sz="2400" dirty="0"/>
                  <a:t> that map a video sequence and its reverse to different sides of h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B424F0E-1C12-A4E1-9A29-36CAD64DB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7039" y="8412999"/>
                <a:ext cx="9910021" cy="830997"/>
              </a:xfrm>
              <a:prstGeom prst="rect">
                <a:avLst/>
              </a:prstGeom>
              <a:blipFill>
                <a:blip r:embed="rId43"/>
                <a:stretch>
                  <a:fillRect l="-895" t="-606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15DAD223-29A8-EF43-E084-FEA3FE1B4689}"/>
              </a:ext>
            </a:extLst>
          </p:cNvPr>
          <p:cNvSpPr/>
          <p:nvPr/>
        </p:nvSpPr>
        <p:spPr>
          <a:xfrm>
            <a:off x="3814220" y="2682556"/>
            <a:ext cx="4339355" cy="77259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Overview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E3355C7-16CA-CF63-0727-E7B5F80BA5C0}"/>
              </a:ext>
            </a:extLst>
          </p:cNvPr>
          <p:cNvSpPr/>
          <p:nvPr/>
        </p:nvSpPr>
        <p:spPr>
          <a:xfrm>
            <a:off x="20054729" y="2687911"/>
            <a:ext cx="4339355" cy="77259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Methodology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5C0915B-0048-CFC0-543D-C34B29088A7F}"/>
              </a:ext>
            </a:extLst>
          </p:cNvPr>
          <p:cNvSpPr/>
          <p:nvPr/>
        </p:nvSpPr>
        <p:spPr>
          <a:xfrm>
            <a:off x="36066453" y="2697039"/>
            <a:ext cx="4339355" cy="77259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RB2V Dataset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AB12AF0-6019-94BA-BFC6-7BB01FD55876}"/>
              </a:ext>
            </a:extLst>
          </p:cNvPr>
          <p:cNvSpPr/>
          <p:nvPr/>
        </p:nvSpPr>
        <p:spPr>
          <a:xfrm>
            <a:off x="21766200" y="10589188"/>
            <a:ext cx="4339355" cy="6941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Results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E63CA27-2D36-CE43-26CD-61269F3436BD}"/>
              </a:ext>
            </a:extLst>
          </p:cNvPr>
          <p:cNvSpPr/>
          <p:nvPr/>
        </p:nvSpPr>
        <p:spPr>
          <a:xfrm>
            <a:off x="37721218" y="10613261"/>
            <a:ext cx="4339355" cy="77259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5C53D50-F06E-01A2-5BE5-29556886969C}"/>
                  </a:ext>
                </a:extLst>
              </p:cNvPr>
              <p:cNvSpPr txBox="1"/>
              <p:nvPr/>
            </p:nvSpPr>
            <p:spPr>
              <a:xfrm>
                <a:off x="28993771" y="13003667"/>
                <a:ext cx="6534885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b="1" i="1" dirty="0">
                    <a:effectLst/>
                    <a:latin typeface="Consolas" panose="020B0609020204030204" pitchFamily="49" charset="0"/>
                    <a:cs typeface="Consolas" panose="020B0609020204030204" pitchFamily="49" charset="0"/>
                  </a:rPr>
                  <a:t>con</a:t>
                </a:r>
                <a:r>
                  <a:rPr lang="en-US" sz="2100" dirty="0">
                    <a:effectLst/>
                  </a:rPr>
                  <a:t>: measures the </a:t>
                </a:r>
                <a:r>
                  <a:rPr lang="en-US" sz="2100" b="1" dirty="0">
                    <a:effectLst/>
                  </a:rPr>
                  <a:t>con</a:t>
                </a:r>
                <a:r>
                  <a:rPr lang="en-US" sz="2100" dirty="0">
                    <a:effectLst/>
                  </a:rPr>
                  <a:t>sistency of frame pairs in each sequence in the HyperCUT space. It computes the ratio that the pairs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1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</m:e>
                    </m:d>
                    <m:r>
                      <a:rPr lang="en-US" sz="2100" b="0" i="1" smtClean="0">
                        <a:effectLst/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e>
                    </m:d>
                    <m:r>
                      <a:rPr lang="en-US" sz="2100" b="0" i="0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  <m:r>
                      <a:rPr lang="en-US" sz="21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100" dirty="0">
                    <a:effectLst/>
                  </a:rPr>
                  <a:t>are in the same side of the hyperplane h.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100" dirty="0">
                  <a:effectLst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5C53D50-F06E-01A2-5BE5-295568869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93771" y="13003667"/>
                <a:ext cx="6534885" cy="2031325"/>
              </a:xfrm>
              <a:prstGeom prst="rect">
                <a:avLst/>
              </a:prstGeom>
              <a:blipFill>
                <a:blip r:embed="rId44"/>
                <a:stretch>
                  <a:fillRect l="-969" t="-1863" r="-9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3293030-CA0C-DD08-9ABC-F140E1F7911F}"/>
                  </a:ext>
                </a:extLst>
              </p:cNvPr>
              <p:cNvSpPr txBox="1"/>
              <p:nvPr/>
            </p:nvSpPr>
            <p:spPr>
              <a:xfrm>
                <a:off x="28993770" y="14708746"/>
                <a:ext cx="6534885" cy="799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b="1" i="1" dirty="0"/>
                  <a:t>pMetrics</a:t>
                </a:r>
                <a:r>
                  <a:rPr lang="en-US" sz="2100" dirty="0"/>
                  <a:t>: Max metric score of the two orders</a:t>
                </a:r>
              </a:p>
              <a:p>
                <a:pPr lvl="1"/>
                <a:r>
                  <a:rPr lang="en-US" sz="2100" dirty="0"/>
                  <a:t>pM(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100" dirty="0"/>
                  <a:t>) = max(M(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100" dirty="0"/>
                  <a:t>), M(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100" dirty="0"/>
                  <a:t>)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3293030-CA0C-DD08-9ABC-F140E1F79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93770" y="14708746"/>
                <a:ext cx="6534885" cy="799706"/>
              </a:xfrm>
              <a:prstGeom prst="rect">
                <a:avLst/>
              </a:prstGeom>
              <a:blipFill>
                <a:blip r:embed="rId45"/>
                <a:stretch>
                  <a:fillRect l="-969" t="-6250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8828583D-8E3E-81C2-B27A-467DBD0CAD68}"/>
              </a:ext>
            </a:extLst>
          </p:cNvPr>
          <p:cNvSpPr txBox="1"/>
          <p:nvPr/>
        </p:nvSpPr>
        <p:spPr>
          <a:xfrm>
            <a:off x="30081534" y="17759383"/>
            <a:ext cx="4494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Accuracy of the Ordering Mapping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24089D4-ED16-D71E-0581-EC845079726F}"/>
              </a:ext>
            </a:extLst>
          </p:cNvPr>
          <p:cNvSpPr/>
          <p:nvPr/>
        </p:nvSpPr>
        <p:spPr>
          <a:xfrm>
            <a:off x="36371893" y="19956326"/>
            <a:ext cx="1019593" cy="2441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References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F6D3988-B6B2-C406-A171-E575E77B84B2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634036" y="13517035"/>
            <a:ext cx="8813820" cy="4860295"/>
          </a:xfrm>
          <a:prstGeom prst="rect">
            <a:avLst/>
          </a:prstGeom>
        </p:spPr>
      </p:pic>
      <p:pic>
        <p:nvPicPr>
          <p:cNvPr id="60" name="Picture 59" descr="A qr code with purple squares&#10;&#10;Description automatically generated with medium confidence">
            <a:extLst>
              <a:ext uri="{FF2B5EF4-FFF2-40B4-BE49-F238E27FC236}">
                <a16:creationId xmlns:a16="http://schemas.microsoft.com/office/drawing/2014/main" id="{288F4262-00F0-AE95-34D8-BB0C5CFC655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5749" y="20206798"/>
            <a:ext cx="1395152" cy="139804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2649</TotalTime>
  <Words>657</Words>
  <Application>Microsoft Macintosh PowerPoint</Application>
  <PresentationFormat>Custom</PresentationFormat>
  <Paragraphs>97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Cambria Math</vt:lpstr>
      <vt:lpstr>Consolas</vt:lpstr>
      <vt:lpstr>Times New Roman</vt:lpstr>
      <vt:lpstr>Wingdings</vt:lpstr>
      <vt:lpstr>Office Theme</vt:lpstr>
      <vt:lpstr>PowerPoint Presentation</vt:lpstr>
    </vt:vector>
  </TitlesOfParts>
  <Company>Univ. of Colorado at Colorado Springs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title here:  Maybe add some pictures and/or school logo on the left and right authors and affiliation</dc:title>
  <dc:subject/>
  <dc:creator>Terry Boult</dc:creator>
  <dc:description/>
  <cp:lastModifiedBy>Phạm Băng Đăng (VinAI-VH-CTAIR)</cp:lastModifiedBy>
  <cp:revision>92</cp:revision>
  <dcterms:created xsi:type="dcterms:W3CDTF">2014-05-29T01:41:03Z</dcterms:created>
  <dcterms:modified xsi:type="dcterms:W3CDTF">2023-06-02T10:51:44Z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Univ. of Colorado at Colorado Springs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Custom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</vt:i4>
  </property>
</Properties>
</file>