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Calibri" panose="020F0502020204030204" pitchFamily="34" charset="0"/>
      <p:regular r:id="rId18"/>
      <p:bold r:id="rId19"/>
      <p:italic r:id="rId20"/>
      <p:boldItalic r:id="rId21"/>
    </p:embeddedFont>
    <p:embeddedFont>
      <p:font typeface="Roboto" panose="02000000000000000000" pitchFamily="2"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75"/>
    <p:restoredTop sz="70124"/>
  </p:normalViewPr>
  <p:slideViewPr>
    <p:cSldViewPr snapToGrid="0">
      <p:cViewPr varScale="1">
        <p:scale>
          <a:sx n="115" d="100"/>
          <a:sy n="115" d="100"/>
        </p:scale>
        <p:origin x="1568" y="184"/>
      </p:cViewPr>
      <p:guideLst>
        <p:guide orient="horz" pos="1620"/>
        <p:guide pos="2880"/>
      </p:guideLst>
    </p:cSldViewPr>
  </p:slideViewPr>
  <p:notesTextViewPr>
    <p:cViewPr>
      <p:scale>
        <a:sx n="85" d="100"/>
        <a:sy n="8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Hi everyone! This is </a:t>
            </a:r>
            <a:r>
              <a:rPr lang="en" dirty="0" err="1"/>
              <a:t>Sounak</a:t>
            </a:r>
            <a:r>
              <a:rPr lang="en" dirty="0"/>
              <a:t> Mondal from Stony Brook University. I am excited to talk about our model </a:t>
            </a:r>
            <a:r>
              <a:rPr lang="en" dirty="0" err="1"/>
              <a:t>Gazeformer</a:t>
            </a:r>
            <a:r>
              <a:rPr lang="en" dirty="0"/>
              <a:t> which offers scalable, effective and fast gaze prediction for visual search.</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3a72730d42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3a72730d42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Here we present the results of </a:t>
            </a:r>
            <a:r>
              <a:rPr lang="en" dirty="0" err="1"/>
              <a:t>Gazeformer</a:t>
            </a:r>
            <a:r>
              <a:rPr lang="en" dirty="0"/>
              <a:t> in two variants - without and with duration prediction as compared to other baseline models under the </a:t>
            </a:r>
            <a:r>
              <a:rPr lang="en" dirty="0" err="1"/>
              <a:t>ZeroGaze</a:t>
            </a:r>
            <a:r>
              <a:rPr lang="en" dirty="0"/>
              <a:t> setting on the COCO-Search18. </a:t>
            </a:r>
            <a:r>
              <a:rPr lang="en" dirty="0" err="1"/>
              <a:t>Gazeformer</a:t>
            </a:r>
            <a:r>
              <a:rPr lang="en" dirty="0"/>
              <a:t> outperforms other baselines on multiple metrics, thereby proving to be more scalable.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3a72730d42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23a72730d42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Under the conventional </a:t>
            </a:r>
            <a:r>
              <a:rPr lang="en" dirty="0" err="1">
                <a:solidFill>
                  <a:schemeClr val="dk1"/>
                </a:solidFill>
              </a:rPr>
              <a:t>GazeTrain</a:t>
            </a:r>
            <a:r>
              <a:rPr lang="en" dirty="0">
                <a:solidFill>
                  <a:schemeClr val="dk1"/>
                </a:solidFill>
              </a:rPr>
              <a:t> setting on COCO-Search18 dataset, </a:t>
            </a:r>
            <a:r>
              <a:rPr lang="en" dirty="0" err="1">
                <a:solidFill>
                  <a:schemeClr val="dk1"/>
                </a:solidFill>
              </a:rPr>
              <a:t>Gazeformer</a:t>
            </a:r>
            <a:r>
              <a:rPr lang="en" dirty="0">
                <a:solidFill>
                  <a:schemeClr val="dk1"/>
                </a:solidFill>
              </a:rPr>
              <a:t> again outperforms other baselines while exceeding human consistency scores on multiple metrics. This shows the effectiveness of </a:t>
            </a:r>
            <a:r>
              <a:rPr lang="en" dirty="0" err="1">
                <a:solidFill>
                  <a:schemeClr val="dk1"/>
                </a:solidFill>
              </a:rPr>
              <a:t>Gazeformer</a:t>
            </a:r>
            <a:r>
              <a:rPr lang="en" dirty="0">
                <a:solidFill>
                  <a:schemeClr val="dk1"/>
                </a:solidFill>
              </a:rPr>
              <a:t>.</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3a72730d42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3a72730d42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addition to being more scalable and effective, Gazeformer is multiple times faster owing to its ability to generate an entire scanpath in one pass.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3a72730d42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3a72730d42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we show some qualitative results showing the generalizability of Gazeformer for target categories it has not been trained on. We find the Gazeformer manages to generate human-like scanpaths despite not being trained on gaze data for fork and sink.</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3a72730d42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3a72730d42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a more challenging setting, we ask Gazeformer to generate scanpaths for synonyms or hyponyms of known target categories such as “sedan” instead of “car” or “mug” instead of “cup”. Owing to linguistic embeddings, Gazeformer robustly manages to generate reasonable scanpaths. </a:t>
            </a:r>
            <a:endParaRPr/>
          </a:p>
          <a:p>
            <a:pPr marL="0" lvl="0" indent="0" algn="l" rtl="0">
              <a:spcBef>
                <a:spcPts val="0"/>
              </a:spcBef>
              <a:spcAft>
                <a:spcPts val="0"/>
              </a:spcAft>
              <a:buNone/>
            </a:pPr>
            <a:endParaRPr/>
          </a:p>
          <a:p>
            <a:pPr marL="0" lvl="0" indent="0" algn="l" rtl="0">
              <a:spcBef>
                <a:spcPts val="0"/>
              </a:spcBef>
              <a:spcAft>
                <a:spcPts val="0"/>
              </a:spcAft>
              <a:buNone/>
            </a:pPr>
            <a:r>
              <a:rPr lang="en"/>
              <a:t>Gazeformer is also able to generate scanpaths for uncommon target categories that are not annotated in COCO dataset which is used to train object detector modules in previous gaze prediction methods.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3a72730d42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3a72730d42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To sum it up, we introduced the </a:t>
            </a:r>
            <a:r>
              <a:rPr lang="en" dirty="0" err="1"/>
              <a:t>ZeroGaze</a:t>
            </a:r>
            <a:r>
              <a:rPr lang="en" dirty="0"/>
              <a:t> task to test scalability in </a:t>
            </a:r>
            <a:r>
              <a:rPr lang="en" dirty="0" err="1"/>
              <a:t>scanpath</a:t>
            </a:r>
            <a:r>
              <a:rPr lang="en" dirty="0"/>
              <a:t> prediction </a:t>
            </a:r>
            <a:endParaRPr dirty="0"/>
          </a:p>
          <a:p>
            <a:pPr marL="0" lvl="0" indent="0" algn="l" rtl="0">
              <a:spcBef>
                <a:spcPts val="0"/>
              </a:spcBef>
              <a:spcAft>
                <a:spcPts val="0"/>
              </a:spcAft>
              <a:buNone/>
            </a:pPr>
            <a:r>
              <a:rPr lang="en" dirty="0"/>
              <a:t>and subsequently proposed a novel </a:t>
            </a:r>
            <a:r>
              <a:rPr lang="en" dirty="0" err="1"/>
              <a:t>Gazeformer</a:t>
            </a:r>
            <a:r>
              <a:rPr lang="en" dirty="0"/>
              <a:t> model to solve it. </a:t>
            </a:r>
            <a:endParaRPr dirty="0"/>
          </a:p>
          <a:p>
            <a:pPr marL="0" lvl="0" indent="0" algn="l" rtl="0">
              <a:spcBef>
                <a:spcPts val="0"/>
              </a:spcBef>
              <a:spcAft>
                <a:spcPts val="0"/>
              </a:spcAft>
              <a:buNone/>
            </a:pPr>
            <a:r>
              <a:rPr lang="en" dirty="0" err="1"/>
              <a:t>Gazeformer</a:t>
            </a:r>
            <a:r>
              <a:rPr lang="en" dirty="0"/>
              <a:t> is not only more scalable, but also more effective and efficient than previous methods. </a:t>
            </a:r>
            <a:endParaRPr dirty="0"/>
          </a:p>
          <a:p>
            <a:pPr marL="0" lvl="0" indent="0" algn="l" rtl="0">
              <a:spcBef>
                <a:spcPts val="0"/>
              </a:spcBef>
              <a:spcAft>
                <a:spcPts val="0"/>
              </a:spcAft>
              <a:buNone/>
            </a:pPr>
            <a:r>
              <a:rPr lang="en" dirty="0"/>
              <a:t>We hope </a:t>
            </a:r>
            <a:r>
              <a:rPr lang="en" dirty="0" err="1"/>
              <a:t>Gazeformer</a:t>
            </a:r>
            <a:r>
              <a:rPr lang="en" dirty="0"/>
              <a:t> will be extended to more visual tasks like Visual Question Answering and be applied to real-world HCI applications.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3cc3a4396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3cc3a4396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Gaze prediction for visual search involves predicting eye movements of a human searching for a target.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Previous gaze prediction models have required, for each target category, </a:t>
            </a:r>
            <a:endParaRPr dirty="0"/>
          </a:p>
          <a:p>
            <a:pPr marL="0" lvl="0" indent="0" algn="l" rtl="0">
              <a:spcBef>
                <a:spcPts val="0"/>
              </a:spcBef>
              <a:spcAft>
                <a:spcPts val="0"/>
              </a:spcAft>
              <a:buNone/>
            </a:pPr>
            <a:r>
              <a:rPr lang="en" dirty="0"/>
              <a:t>gaze training data </a:t>
            </a:r>
            <a:endParaRPr dirty="0"/>
          </a:p>
          <a:p>
            <a:pPr marL="0" lvl="0" indent="0" algn="l" rtl="0">
              <a:spcBef>
                <a:spcPts val="0"/>
              </a:spcBef>
              <a:spcAft>
                <a:spcPts val="0"/>
              </a:spcAft>
              <a:buNone/>
            </a:pPr>
            <a:r>
              <a:rPr lang="en" dirty="0"/>
              <a:t>and detectors.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Hence, </a:t>
            </a:r>
            <a:r>
              <a:rPr lang="en" dirty="0">
                <a:solidFill>
                  <a:schemeClr val="dk1"/>
                </a:solidFill>
              </a:rPr>
              <a:t>these models do not scale well when gaze or detection annotation is unavailable</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3a72730d4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3a72730d4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To this end, we first propose a novel </a:t>
            </a:r>
            <a:r>
              <a:rPr lang="en" dirty="0" err="1"/>
              <a:t>ZeroGaze</a:t>
            </a:r>
            <a:r>
              <a:rPr lang="en" dirty="0"/>
              <a:t> task which evaluates scalability of gaze prediction models.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We also propose </a:t>
            </a:r>
            <a:r>
              <a:rPr lang="en" dirty="0">
                <a:solidFill>
                  <a:schemeClr val="dk1"/>
                </a:solidFill>
              </a:rPr>
              <a:t>a novel </a:t>
            </a:r>
            <a:r>
              <a:rPr lang="en" dirty="0" err="1">
                <a:solidFill>
                  <a:schemeClr val="dk1"/>
                </a:solidFill>
              </a:rPr>
              <a:t>Gazeformer</a:t>
            </a:r>
            <a:r>
              <a:rPr lang="en" dirty="0">
                <a:solidFill>
                  <a:schemeClr val="dk1"/>
                </a:solidFill>
              </a:rPr>
              <a:t> model  to solve </a:t>
            </a:r>
            <a:r>
              <a:rPr lang="en" dirty="0" err="1">
                <a:solidFill>
                  <a:schemeClr val="dk1"/>
                </a:solidFill>
              </a:rPr>
              <a:t>ZeroGaze</a:t>
            </a:r>
            <a:r>
              <a:rPr lang="en" dirty="0">
                <a:solidFill>
                  <a:schemeClr val="dk1"/>
                </a:solidFill>
              </a:rPr>
              <a:t>.</a:t>
            </a:r>
            <a:endParaRPr dirty="0">
              <a:solidFill>
                <a:schemeClr val="dk1"/>
              </a:solidFill>
            </a:endParaRPr>
          </a:p>
          <a:p>
            <a:pPr marL="0" lvl="0" indent="0" algn="l" rtl="0">
              <a:spcBef>
                <a:spcPts val="0"/>
              </a:spcBef>
              <a:spcAft>
                <a:spcPts val="0"/>
              </a:spcAft>
              <a:buNone/>
            </a:pPr>
            <a:r>
              <a:rPr lang="en" dirty="0" err="1"/>
              <a:t>Gazeformer</a:t>
            </a:r>
            <a:r>
              <a:rPr lang="en" dirty="0"/>
              <a:t> is more scalable, more effective and faster than previous methods.</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3b8813517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3b8813517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Recently, gaze prediction models for visual search have been applied to multiple HCI applications </a:t>
            </a:r>
            <a:endParaRPr/>
          </a:p>
          <a:p>
            <a:pPr marL="0" lvl="0" indent="0" algn="l" rtl="0">
              <a:spcBef>
                <a:spcPts val="0"/>
              </a:spcBef>
              <a:spcAft>
                <a:spcPts val="0"/>
              </a:spcAft>
              <a:buNone/>
            </a:pPr>
            <a:r>
              <a:rPr lang="en"/>
              <a:t>such as Augmented or Virtual Reality </a:t>
            </a:r>
            <a:endParaRPr/>
          </a:p>
          <a:p>
            <a:pPr marL="0" lvl="0" indent="0" algn="l" rtl="0">
              <a:spcBef>
                <a:spcPts val="0"/>
              </a:spcBef>
              <a:spcAft>
                <a:spcPts val="0"/>
              </a:spcAft>
              <a:buNone/>
            </a:pPr>
            <a:r>
              <a:rPr lang="en"/>
              <a:t>and robotics. </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Besides being accurate and fast,</a:t>
            </a:r>
            <a:r>
              <a:rPr lang="en"/>
              <a:t> these models must be scalable, </a:t>
            </a:r>
            <a:endParaRPr/>
          </a:p>
          <a:p>
            <a:pPr marL="0" lvl="0" indent="0" algn="l" rtl="0">
              <a:spcBef>
                <a:spcPts val="0"/>
              </a:spcBef>
              <a:spcAft>
                <a:spcPts val="0"/>
              </a:spcAft>
              <a:buNone/>
            </a:pPr>
            <a:r>
              <a:rPr lang="en"/>
              <a:t>that is - they should extend to novel targets </a:t>
            </a:r>
            <a:endParaRPr/>
          </a:p>
          <a:p>
            <a:pPr marL="0" lvl="0" indent="0" algn="l" rtl="0">
              <a:spcBef>
                <a:spcPts val="0"/>
              </a:spcBef>
              <a:spcAft>
                <a:spcPts val="0"/>
              </a:spcAft>
              <a:buNone/>
            </a:pPr>
            <a:r>
              <a:rPr lang="en"/>
              <a:t>This is necessary because collecting annotation for all possible targets is impractical and costly.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3a6995a986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3a6995a986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As a result, we introduce the </a:t>
            </a:r>
            <a:r>
              <a:rPr lang="en" dirty="0" err="1"/>
              <a:t>ZeroGaze</a:t>
            </a:r>
            <a:r>
              <a:rPr lang="en" dirty="0"/>
              <a:t> task </a:t>
            </a:r>
            <a:endParaRPr dirty="0"/>
          </a:p>
          <a:p>
            <a:pPr marL="0" lvl="0" indent="0" algn="l" rtl="0">
              <a:spcBef>
                <a:spcPts val="0"/>
              </a:spcBef>
              <a:spcAft>
                <a:spcPts val="0"/>
              </a:spcAft>
              <a:buNone/>
            </a:pPr>
            <a:r>
              <a:rPr lang="en" dirty="0"/>
              <a:t>This task tests the scalability of visual search models. </a:t>
            </a:r>
            <a:endParaRPr dirty="0"/>
          </a:p>
          <a:p>
            <a:pPr marL="0" lvl="0" indent="0" algn="l" rtl="0">
              <a:spcBef>
                <a:spcPts val="0"/>
              </a:spcBef>
              <a:spcAft>
                <a:spcPts val="0"/>
              </a:spcAft>
              <a:buNone/>
            </a:pPr>
            <a:r>
              <a:rPr lang="en" dirty="0"/>
              <a:t>And essentially extends zero-shot learning to gaze prediction. </a:t>
            </a:r>
            <a:endParaRPr dirty="0"/>
          </a:p>
          <a:p>
            <a:pPr marL="0" lvl="0" indent="0" algn="l" rtl="0">
              <a:spcBef>
                <a:spcPts val="0"/>
              </a:spcBef>
              <a:spcAft>
                <a:spcPts val="0"/>
              </a:spcAft>
              <a:buNone/>
            </a:pPr>
            <a:r>
              <a:rPr lang="en" dirty="0"/>
              <a:t>Specifically, for a training dataset with human </a:t>
            </a:r>
            <a:r>
              <a:rPr lang="en" dirty="0" err="1"/>
              <a:t>scanpaths</a:t>
            </a:r>
            <a:r>
              <a:rPr lang="en" dirty="0"/>
              <a:t> for a set of N categories, </a:t>
            </a:r>
            <a:endParaRPr dirty="0"/>
          </a:p>
          <a:p>
            <a:pPr marL="0" lvl="0" indent="0" algn="l" rtl="0">
              <a:spcBef>
                <a:spcPts val="0"/>
              </a:spcBef>
              <a:spcAft>
                <a:spcPts val="0"/>
              </a:spcAft>
              <a:buNone/>
            </a:pPr>
            <a:r>
              <a:rPr lang="en" dirty="0"/>
              <a:t>under the conventional </a:t>
            </a:r>
            <a:r>
              <a:rPr lang="en" dirty="0" err="1"/>
              <a:t>GazeTrain</a:t>
            </a:r>
            <a:r>
              <a:rPr lang="en" dirty="0"/>
              <a:t> setting, the models are asked to search for category within that fixed set </a:t>
            </a:r>
            <a:endParaRPr dirty="0"/>
          </a:p>
          <a:p>
            <a:pPr marL="0" lvl="0" indent="0" algn="l" rtl="0">
              <a:spcBef>
                <a:spcPts val="0"/>
              </a:spcBef>
              <a:spcAft>
                <a:spcPts val="0"/>
              </a:spcAft>
              <a:buNone/>
            </a:pPr>
            <a:r>
              <a:rPr lang="en" dirty="0"/>
              <a:t>whereas under </a:t>
            </a:r>
            <a:r>
              <a:rPr lang="en" dirty="0" err="1"/>
              <a:t>ZeroGaze</a:t>
            </a:r>
            <a:r>
              <a:rPr lang="en" dirty="0"/>
              <a:t> setting, the model must search for a category outside that set.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3cc3a43960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3cc3a43960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order to solve ZeroGaze problem, we propose the novel Gazeformer model which improves scalability, accuracy and efficiency of gaze prediction. </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three key components of Gazeformer</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Language-based Target Encoding</a:t>
            </a:r>
            <a:endParaRPr/>
          </a:p>
          <a:p>
            <a:pPr marL="0" lvl="0" indent="0" algn="l" rtl="0">
              <a:spcBef>
                <a:spcPts val="0"/>
              </a:spcBef>
              <a:spcAft>
                <a:spcPts val="0"/>
              </a:spcAft>
              <a:buClr>
                <a:schemeClr val="dk1"/>
              </a:buClr>
              <a:buSzPts val="1100"/>
              <a:buFont typeface="Arial"/>
              <a:buNone/>
            </a:pPr>
            <a:r>
              <a:rPr lang="en"/>
              <a:t>Transformer Encoder-Decoder Architecture, and</a:t>
            </a:r>
            <a:endParaRPr/>
          </a:p>
          <a:p>
            <a:pPr marL="0" lvl="0" indent="0" algn="l" rtl="0">
              <a:spcBef>
                <a:spcPts val="0"/>
              </a:spcBef>
              <a:spcAft>
                <a:spcPts val="0"/>
              </a:spcAft>
              <a:buClr>
                <a:schemeClr val="dk1"/>
              </a:buClr>
              <a:buSzPts val="1100"/>
              <a:buFont typeface="Arial"/>
              <a:buNone/>
            </a:pPr>
            <a:r>
              <a:rPr lang="en"/>
              <a:t>Fixation Modeling in Continuous Image Space</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3a72730d42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3a72730d42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contrast to previous detector-reliant approaches, </a:t>
            </a:r>
            <a:r>
              <a:rPr lang="en" dirty="0" err="1"/>
              <a:t>Gazeformer</a:t>
            </a:r>
            <a:r>
              <a:rPr lang="en" dirty="0"/>
              <a:t> uses a pre-trained language model to encode the target name. This approach is scalable since it can encode any target.</a:t>
            </a:r>
            <a:endParaRPr dirty="0"/>
          </a:p>
          <a:p>
            <a:pPr marL="0" lvl="0" indent="0" algn="l" rtl="0">
              <a:spcBef>
                <a:spcPts val="0"/>
              </a:spcBef>
              <a:spcAft>
                <a:spcPts val="0"/>
              </a:spcAft>
              <a:buNone/>
            </a:pPr>
            <a:r>
              <a:rPr lang="en" dirty="0"/>
              <a:t> Additionally, semantic content of the linguistic embedding can help extend to unknown targets.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Here, we use a pre-trained Language Model such as </a:t>
            </a:r>
            <a:r>
              <a:rPr lang="en" dirty="0" err="1"/>
              <a:t>RoBERTa</a:t>
            </a:r>
            <a:r>
              <a:rPr lang="en" dirty="0"/>
              <a:t> to encode category names to constant-sized embeddings. For example, we can create d-dimensional embeddings for car, sedan, and pizza cutter.</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3a72730d42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3a72730d42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scanpath modeling, Gazeformer adopts a transformer encoder-decoder architecture. </a:t>
            </a:r>
            <a:endParaRPr/>
          </a:p>
          <a:p>
            <a:pPr marL="0" lvl="0" indent="0" algn="l" rtl="0">
              <a:spcBef>
                <a:spcPts val="0"/>
              </a:spcBef>
              <a:spcAft>
                <a:spcPts val="0"/>
              </a:spcAft>
              <a:buNone/>
            </a:pPr>
            <a:r>
              <a:rPr lang="en"/>
              <a:t>This model learns interactions between image and semantics of the target and </a:t>
            </a:r>
            <a:endParaRPr/>
          </a:p>
          <a:p>
            <a:pPr marL="0" lvl="0" indent="0" algn="l" rtl="0">
              <a:spcBef>
                <a:spcPts val="0"/>
              </a:spcBef>
              <a:spcAft>
                <a:spcPts val="0"/>
              </a:spcAft>
              <a:buNone/>
            </a:pPr>
            <a:r>
              <a:rPr lang="en"/>
              <a:t>also models spatio-temporal context required for scanpath generation.</a:t>
            </a:r>
            <a:endParaRPr/>
          </a:p>
          <a:p>
            <a:pPr marL="0" lvl="0" indent="0" algn="l" rtl="0">
              <a:spcBef>
                <a:spcPts val="0"/>
              </a:spcBef>
              <a:spcAft>
                <a:spcPts val="0"/>
              </a:spcAft>
              <a:buNone/>
            </a:pPr>
            <a:endParaRPr/>
          </a:p>
          <a:p>
            <a:pPr marL="0" lvl="0" indent="0" algn="l" rtl="0">
              <a:spcBef>
                <a:spcPts val="0"/>
              </a:spcBef>
              <a:spcAft>
                <a:spcPts val="0"/>
              </a:spcAft>
              <a:buNone/>
            </a:pPr>
            <a:r>
              <a:rPr lang="en"/>
              <a:t>In addition to encoding the target using a language model, </a:t>
            </a:r>
            <a:endParaRPr/>
          </a:p>
          <a:p>
            <a:pPr marL="0" lvl="0" indent="0" algn="l" rtl="0">
              <a:spcBef>
                <a:spcPts val="0"/>
              </a:spcBef>
              <a:spcAft>
                <a:spcPts val="0"/>
              </a:spcAft>
              <a:buNone/>
            </a:pPr>
            <a:r>
              <a:rPr lang="en">
                <a:solidFill>
                  <a:schemeClr val="dk1"/>
                </a:solidFill>
              </a:rPr>
              <a:t>Gazeformer uses a CNN backbone and transformer encoder to generate a contextual representation of the image</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a:t>The image and target representations are jointly embedded in the next step to endow image features with target semantics. </a:t>
            </a:r>
            <a:endParaRPr/>
          </a:p>
          <a:p>
            <a:pPr marL="0" lvl="0" indent="0" algn="l" rtl="0">
              <a:spcBef>
                <a:spcPts val="0"/>
              </a:spcBef>
              <a:spcAft>
                <a:spcPts val="0"/>
              </a:spcAft>
              <a:buNone/>
            </a:pPr>
            <a:endParaRPr/>
          </a:p>
          <a:p>
            <a:pPr marL="0" lvl="0" indent="0" algn="l" rtl="0">
              <a:spcBef>
                <a:spcPts val="0"/>
              </a:spcBef>
              <a:spcAft>
                <a:spcPts val="0"/>
              </a:spcAft>
              <a:buNone/>
            </a:pPr>
            <a:r>
              <a:rPr lang="en"/>
              <a:t>Along with </a:t>
            </a:r>
            <a:r>
              <a:rPr lang="en">
                <a:solidFill>
                  <a:schemeClr val="dk1"/>
                </a:solidFill>
              </a:rPr>
              <a:t>joint visual-semantic representation, </a:t>
            </a:r>
            <a:r>
              <a:rPr lang="en"/>
              <a:t>the transformer decoder module operates on L fixation queries where L is the maximum scanpath length. </a:t>
            </a:r>
            <a:endParaRPr/>
          </a:p>
          <a:p>
            <a:pPr marL="0" lvl="0" indent="0" algn="l" rtl="0">
              <a:spcBef>
                <a:spcPts val="0"/>
              </a:spcBef>
              <a:spcAft>
                <a:spcPts val="0"/>
              </a:spcAft>
              <a:buNone/>
            </a:pPr>
            <a:r>
              <a:rPr lang="en"/>
              <a:t>The decoder generates L latent vectors for final scanpath prediction all at once. Note that we apply right-side padding for scanpaths of lengths less than 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3a72730d42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3a72730d42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Previous methods learnt a probability distribution over image patches.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However, this method does not penalize the actual distance between the prediction and ground truth fixations since all patches are considered as discrete entities.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Instead, we directly regress the fixation parameters of each fixation, by sampling from Gaussian distributions using the reparameterization trick.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err="1"/>
              <a:t>Gazeformer</a:t>
            </a:r>
            <a:r>
              <a:rPr lang="en" dirty="0"/>
              <a:t> also learns </a:t>
            </a:r>
            <a:r>
              <a:rPr lang="en" dirty="0" err="1"/>
              <a:t>scanpath</a:t>
            </a:r>
            <a:r>
              <a:rPr lang="en" dirty="0"/>
              <a:t> termination by predicting if a latent vector corresponds to a valid fixation or padding</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0.xml"/><Relationship Id="rId5" Type="http://schemas.openxmlformats.org/officeDocument/2006/relationships/image" Target="../media/image27.png"/><Relationship Id="rId4" Type="http://schemas.openxmlformats.org/officeDocument/2006/relationships/hyperlink" Target="https://github.com/cvlab-stonybrook/Gazeformer"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10.jp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notesSlide" Target="../notesSlides/notesSlide3.xml"/><Relationship Id="rId7" Type="http://schemas.openxmlformats.org/officeDocument/2006/relationships/image" Target="../media/image14.jp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5.xml"/><Relationship Id="rId7"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7.jpg"/><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descr="A person wearing glasses&#10;&#10;Description automatically generated with medium confidence"/>
          <p:cNvPicPr preferRelativeResize="0"/>
          <p:nvPr/>
        </p:nvPicPr>
        <p:blipFill rotWithShape="1">
          <a:blip r:embed="rId3">
            <a:alphaModFix/>
          </a:blip>
          <a:srcRect l="25228"/>
          <a:stretch/>
        </p:blipFill>
        <p:spPr>
          <a:xfrm rot="-5400000">
            <a:off x="381199" y="1836523"/>
            <a:ext cx="1285502" cy="1289401"/>
          </a:xfrm>
          <a:prstGeom prst="rect">
            <a:avLst/>
          </a:prstGeom>
          <a:noFill/>
          <a:ln>
            <a:noFill/>
          </a:ln>
        </p:spPr>
      </p:pic>
      <p:sp>
        <p:nvSpPr>
          <p:cNvPr id="55" name="Google Shape;55;p13"/>
          <p:cNvSpPr/>
          <p:nvPr/>
        </p:nvSpPr>
        <p:spPr>
          <a:xfrm>
            <a:off x="46825" y="3084575"/>
            <a:ext cx="19422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b="1" i="0" u="none" strike="noStrike" cap="none">
                <a:solidFill>
                  <a:srgbClr val="000000"/>
                </a:solidFill>
                <a:latin typeface="Calibri"/>
                <a:ea typeface="Calibri"/>
                <a:cs typeface="Calibri"/>
                <a:sym typeface="Calibri"/>
              </a:rPr>
              <a:t>Sounak Mondal</a:t>
            </a:r>
            <a:endParaRPr b="1"/>
          </a:p>
        </p:txBody>
      </p:sp>
      <p:pic>
        <p:nvPicPr>
          <p:cNvPr id="56" name="Google Shape;56;p13"/>
          <p:cNvPicPr preferRelativeResize="0"/>
          <p:nvPr/>
        </p:nvPicPr>
        <p:blipFill rotWithShape="1">
          <a:blip r:embed="rId4">
            <a:alphaModFix/>
          </a:blip>
          <a:srcRect l="10726" r="9465" b="11055"/>
          <a:stretch/>
        </p:blipFill>
        <p:spPr>
          <a:xfrm>
            <a:off x="1802925" y="1838475"/>
            <a:ext cx="1289398" cy="1285501"/>
          </a:xfrm>
          <a:prstGeom prst="rect">
            <a:avLst/>
          </a:prstGeom>
          <a:noFill/>
          <a:ln>
            <a:noFill/>
          </a:ln>
        </p:spPr>
      </p:pic>
      <p:sp>
        <p:nvSpPr>
          <p:cNvPr id="57" name="Google Shape;57;p13"/>
          <p:cNvSpPr/>
          <p:nvPr/>
        </p:nvSpPr>
        <p:spPr>
          <a:xfrm>
            <a:off x="1842899" y="3084575"/>
            <a:ext cx="12102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i="0" u="none" strike="noStrike" cap="none">
                <a:solidFill>
                  <a:srgbClr val="000000"/>
                </a:solidFill>
                <a:latin typeface="Calibri"/>
                <a:ea typeface="Calibri"/>
                <a:cs typeface="Calibri"/>
                <a:sym typeface="Calibri"/>
              </a:rPr>
              <a:t>Zhibo Yang</a:t>
            </a:r>
            <a:endParaRPr/>
          </a:p>
        </p:txBody>
      </p:sp>
      <p:pic>
        <p:nvPicPr>
          <p:cNvPr id="58" name="Google Shape;58;p13"/>
          <p:cNvPicPr preferRelativeResize="0"/>
          <p:nvPr/>
        </p:nvPicPr>
        <p:blipFill rotWithShape="1">
          <a:blip r:embed="rId5">
            <a:alphaModFix/>
          </a:blip>
          <a:srcRect/>
          <a:stretch/>
        </p:blipFill>
        <p:spPr>
          <a:xfrm>
            <a:off x="3226601" y="1838474"/>
            <a:ext cx="1289400" cy="1289400"/>
          </a:xfrm>
          <a:prstGeom prst="rect">
            <a:avLst/>
          </a:prstGeom>
          <a:noFill/>
          <a:ln>
            <a:noFill/>
          </a:ln>
        </p:spPr>
      </p:pic>
      <p:sp>
        <p:nvSpPr>
          <p:cNvPr id="59" name="Google Shape;59;p13"/>
          <p:cNvSpPr txBox="1"/>
          <p:nvPr/>
        </p:nvSpPr>
        <p:spPr>
          <a:xfrm>
            <a:off x="2964712" y="3084566"/>
            <a:ext cx="18132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b="0" i="0" u="none" strike="noStrike" cap="none">
                <a:solidFill>
                  <a:srgbClr val="000000"/>
                </a:solidFill>
                <a:latin typeface="Calibri"/>
                <a:ea typeface="Calibri"/>
                <a:cs typeface="Calibri"/>
                <a:sym typeface="Calibri"/>
              </a:rPr>
              <a:t>Seoyoung Ahn</a:t>
            </a:r>
            <a:endParaRPr b="0" i="0" u="none" strike="noStrike" cap="none">
              <a:solidFill>
                <a:srgbClr val="000000"/>
              </a:solidFill>
              <a:latin typeface="Calibri"/>
              <a:ea typeface="Calibri"/>
              <a:cs typeface="Calibri"/>
              <a:sym typeface="Calibri"/>
            </a:endParaRPr>
          </a:p>
        </p:txBody>
      </p:sp>
      <p:pic>
        <p:nvPicPr>
          <p:cNvPr id="60" name="Google Shape;60;p13"/>
          <p:cNvPicPr preferRelativeResize="0"/>
          <p:nvPr/>
        </p:nvPicPr>
        <p:blipFill rotWithShape="1">
          <a:blip r:embed="rId6">
            <a:alphaModFix/>
          </a:blip>
          <a:srcRect b="5926"/>
          <a:stretch/>
        </p:blipFill>
        <p:spPr>
          <a:xfrm>
            <a:off x="6098075" y="1838475"/>
            <a:ext cx="1289400" cy="1287850"/>
          </a:xfrm>
          <a:prstGeom prst="rect">
            <a:avLst/>
          </a:prstGeom>
          <a:noFill/>
          <a:ln>
            <a:noFill/>
          </a:ln>
        </p:spPr>
      </p:pic>
      <p:sp>
        <p:nvSpPr>
          <p:cNvPr id="61" name="Google Shape;61;p13"/>
          <p:cNvSpPr txBox="1"/>
          <p:nvPr/>
        </p:nvSpPr>
        <p:spPr>
          <a:xfrm>
            <a:off x="5862874" y="3084575"/>
            <a:ext cx="17598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b="0" i="0" u="none" strike="noStrike" cap="none">
                <a:solidFill>
                  <a:srgbClr val="000000"/>
                </a:solidFill>
                <a:latin typeface="Calibri"/>
                <a:ea typeface="Calibri"/>
                <a:cs typeface="Calibri"/>
                <a:sym typeface="Calibri"/>
              </a:rPr>
              <a:t>Gregory Zelinsky</a:t>
            </a:r>
            <a:endParaRPr b="0" i="0" u="none" strike="noStrike" cap="none">
              <a:solidFill>
                <a:srgbClr val="000000"/>
              </a:solidFill>
              <a:latin typeface="Calibri"/>
              <a:ea typeface="Calibri"/>
              <a:cs typeface="Calibri"/>
              <a:sym typeface="Calibri"/>
            </a:endParaRPr>
          </a:p>
        </p:txBody>
      </p:sp>
      <p:pic>
        <p:nvPicPr>
          <p:cNvPr id="62" name="Google Shape;62;p13"/>
          <p:cNvPicPr preferRelativeResize="0"/>
          <p:nvPr/>
        </p:nvPicPr>
        <p:blipFill rotWithShape="1">
          <a:blip r:embed="rId7">
            <a:alphaModFix/>
          </a:blip>
          <a:srcRect/>
          <a:stretch/>
        </p:blipFill>
        <p:spPr>
          <a:xfrm>
            <a:off x="4650276" y="1849001"/>
            <a:ext cx="1289400" cy="1289400"/>
          </a:xfrm>
          <a:prstGeom prst="rect">
            <a:avLst/>
          </a:prstGeom>
          <a:noFill/>
          <a:ln>
            <a:noFill/>
          </a:ln>
        </p:spPr>
      </p:pic>
      <p:sp>
        <p:nvSpPr>
          <p:cNvPr id="63" name="Google Shape;63;p13"/>
          <p:cNvSpPr txBox="1"/>
          <p:nvPr/>
        </p:nvSpPr>
        <p:spPr>
          <a:xfrm>
            <a:off x="4455388" y="3084575"/>
            <a:ext cx="17598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b="0" i="0" u="none" strike="noStrike" cap="none">
                <a:solidFill>
                  <a:srgbClr val="000000"/>
                </a:solidFill>
                <a:latin typeface="Calibri"/>
                <a:ea typeface="Calibri"/>
                <a:cs typeface="Calibri"/>
                <a:sym typeface="Calibri"/>
              </a:rPr>
              <a:t>Dimitris Samaras</a:t>
            </a:r>
            <a:endParaRPr/>
          </a:p>
        </p:txBody>
      </p:sp>
      <p:pic>
        <p:nvPicPr>
          <p:cNvPr id="64" name="Google Shape;64;p13"/>
          <p:cNvPicPr preferRelativeResize="0"/>
          <p:nvPr/>
        </p:nvPicPr>
        <p:blipFill rotWithShape="1">
          <a:blip r:embed="rId8">
            <a:alphaModFix/>
          </a:blip>
          <a:srcRect b="11971"/>
          <a:stretch/>
        </p:blipFill>
        <p:spPr>
          <a:xfrm>
            <a:off x="7545876" y="1849002"/>
            <a:ext cx="1289399" cy="1289399"/>
          </a:xfrm>
          <a:prstGeom prst="rect">
            <a:avLst/>
          </a:prstGeom>
          <a:noFill/>
          <a:ln>
            <a:noFill/>
          </a:ln>
        </p:spPr>
      </p:pic>
      <p:sp>
        <p:nvSpPr>
          <p:cNvPr id="65" name="Google Shape;65;p13"/>
          <p:cNvSpPr txBox="1"/>
          <p:nvPr/>
        </p:nvSpPr>
        <p:spPr>
          <a:xfrm>
            <a:off x="7283967" y="3084584"/>
            <a:ext cx="18132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b="0" i="0" u="none" strike="noStrike" cap="none">
                <a:solidFill>
                  <a:srgbClr val="000000"/>
                </a:solidFill>
                <a:latin typeface="Calibri"/>
                <a:ea typeface="Calibri"/>
                <a:cs typeface="Calibri"/>
                <a:sym typeface="Calibri"/>
              </a:rPr>
              <a:t>Minh Hoai</a:t>
            </a:r>
            <a:endParaRPr b="0" i="0" u="none" strike="noStrike" cap="none">
              <a:solidFill>
                <a:srgbClr val="000000"/>
              </a:solidFill>
              <a:latin typeface="Calibri"/>
              <a:ea typeface="Calibri"/>
              <a:cs typeface="Calibri"/>
              <a:sym typeface="Calibri"/>
            </a:endParaRPr>
          </a:p>
        </p:txBody>
      </p:sp>
      <p:pic>
        <p:nvPicPr>
          <p:cNvPr id="69" name="Google Shape;69;p13"/>
          <p:cNvPicPr preferRelativeResize="0"/>
          <p:nvPr/>
        </p:nvPicPr>
        <p:blipFill>
          <a:blip r:embed="rId9">
            <a:alphaModFix/>
          </a:blip>
          <a:stretch>
            <a:fillRect/>
          </a:stretch>
        </p:blipFill>
        <p:spPr>
          <a:xfrm>
            <a:off x="379250" y="3538300"/>
            <a:ext cx="3083007" cy="968386"/>
          </a:xfrm>
          <a:prstGeom prst="rect">
            <a:avLst/>
          </a:prstGeom>
          <a:noFill/>
          <a:ln>
            <a:noFill/>
          </a:ln>
        </p:spPr>
      </p:pic>
      <p:sp>
        <p:nvSpPr>
          <p:cNvPr id="70" name="Google Shape;70;p13"/>
          <p:cNvSpPr txBox="1">
            <a:spLocks noGrp="1"/>
          </p:cNvSpPr>
          <p:nvPr>
            <p:ph type="ctrTitle"/>
          </p:nvPr>
        </p:nvSpPr>
        <p:spPr>
          <a:xfrm>
            <a:off x="46825" y="67975"/>
            <a:ext cx="9050342" cy="140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480" dirty="0" err="1"/>
              <a:t>Gazeformer</a:t>
            </a:r>
            <a:r>
              <a:rPr lang="en" sz="3480" dirty="0"/>
              <a:t>: Scalable, Effective and Fast Prediction of Goal-Directed Human Attention </a:t>
            </a:r>
            <a:endParaRPr sz="2980" dirty="0"/>
          </a:p>
        </p:txBody>
      </p:sp>
      <p:sp>
        <p:nvSpPr>
          <p:cNvPr id="71" name="Google Shape;71;p13"/>
          <p:cNvSpPr txBox="1"/>
          <p:nvPr/>
        </p:nvSpPr>
        <p:spPr>
          <a:xfrm>
            <a:off x="845818" y="4675325"/>
            <a:ext cx="1289401"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333333"/>
                </a:solidFill>
                <a:highlight>
                  <a:srgbClr val="F3F3F3"/>
                </a:highlight>
              </a:rPr>
              <a:t>TUE-AM-137</a:t>
            </a:r>
            <a:endParaRPr b="1" dirty="0"/>
          </a:p>
        </p:txBody>
      </p:sp>
      <p:pic>
        <p:nvPicPr>
          <p:cNvPr id="12" name="Picture 11" descr="A black text on a white background&#10;&#10;Description automatically generated with medium confidence">
            <a:extLst>
              <a:ext uri="{FF2B5EF4-FFF2-40B4-BE49-F238E27FC236}">
                <a16:creationId xmlns:a16="http://schemas.microsoft.com/office/drawing/2014/main" id="{C13EA59D-9D10-7A57-AE8E-7EF334F36F7F}"/>
              </a:ext>
            </a:extLst>
          </p:cNvPr>
          <p:cNvPicPr>
            <a:picLocks noChangeAspect="1"/>
          </p:cNvPicPr>
          <p:nvPr/>
        </p:nvPicPr>
        <p:blipFill>
          <a:blip r:embed="rId10"/>
          <a:stretch>
            <a:fillRect/>
          </a:stretch>
        </p:blipFill>
        <p:spPr>
          <a:xfrm>
            <a:off x="4371765" y="3752290"/>
            <a:ext cx="4463510" cy="7543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200"/>
    </mc:Choice>
    <mc:Fallback xmlns="">
      <p:transition spd="slow" advTm="192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Experimental Results: </a:t>
            </a:r>
            <a:r>
              <a:rPr lang="en" dirty="0" err="1"/>
              <a:t>ZeroGaze</a:t>
            </a:r>
            <a:endParaRPr dirty="0"/>
          </a:p>
        </p:txBody>
      </p:sp>
      <p:grpSp>
        <p:nvGrpSpPr>
          <p:cNvPr id="303" name="Google Shape;303;p22"/>
          <p:cNvGrpSpPr/>
          <p:nvPr/>
        </p:nvGrpSpPr>
        <p:grpSpPr>
          <a:xfrm>
            <a:off x="531975" y="2359250"/>
            <a:ext cx="810850" cy="598800"/>
            <a:chOff x="531975" y="2359250"/>
            <a:chExt cx="810850" cy="598800"/>
          </a:xfrm>
        </p:grpSpPr>
        <p:sp>
          <p:nvSpPr>
            <p:cNvPr id="304" name="Google Shape;304;p22"/>
            <p:cNvSpPr/>
            <p:nvPr/>
          </p:nvSpPr>
          <p:spPr>
            <a:xfrm>
              <a:off x="531975" y="2359250"/>
              <a:ext cx="323700" cy="185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2"/>
            <p:cNvSpPr/>
            <p:nvPr/>
          </p:nvSpPr>
          <p:spPr>
            <a:xfrm>
              <a:off x="1019125" y="2544354"/>
              <a:ext cx="323700" cy="22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2"/>
            <p:cNvSpPr/>
            <p:nvPr/>
          </p:nvSpPr>
          <p:spPr>
            <a:xfrm>
              <a:off x="608175" y="2772950"/>
              <a:ext cx="323700" cy="185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 name="Google Shape;307;p22"/>
          <p:cNvPicPr preferRelativeResize="0"/>
          <p:nvPr/>
        </p:nvPicPr>
        <p:blipFill>
          <a:blip r:embed="rId3">
            <a:alphaModFix/>
          </a:blip>
          <a:stretch>
            <a:fillRect/>
          </a:stretch>
        </p:blipFill>
        <p:spPr>
          <a:xfrm>
            <a:off x="110350" y="1723713"/>
            <a:ext cx="8839196" cy="1696082"/>
          </a:xfrm>
          <a:prstGeom prst="rect">
            <a:avLst/>
          </a:prstGeom>
          <a:noFill/>
          <a:ln>
            <a:noFill/>
          </a:ln>
        </p:spPr>
      </p:pic>
      <p:sp>
        <p:nvSpPr>
          <p:cNvPr id="308" name="Google Shape;308;p22"/>
          <p:cNvSpPr txBox="1"/>
          <p:nvPr/>
        </p:nvSpPr>
        <p:spPr>
          <a:xfrm>
            <a:off x="531975" y="3594550"/>
            <a:ext cx="8300400" cy="677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Char char="●"/>
            </a:pPr>
            <a:r>
              <a:rPr lang="en" sz="1600">
                <a:solidFill>
                  <a:schemeClr val="dk1"/>
                </a:solidFill>
              </a:rPr>
              <a:t>We implement ZeroGaze setting on COCO-Search18 using Leave-One-Out scheme</a:t>
            </a:r>
            <a:endParaRPr sz="1600" i="1"/>
          </a:p>
          <a:p>
            <a:pPr marL="457200" lvl="0" indent="-330200" algn="l" rtl="0">
              <a:spcBef>
                <a:spcPts val="0"/>
              </a:spcBef>
              <a:spcAft>
                <a:spcPts val="0"/>
              </a:spcAft>
              <a:buSzPts val="1600"/>
              <a:buChar char="●"/>
            </a:pPr>
            <a:r>
              <a:rPr lang="en" sz="1600" i="1"/>
              <a:t>Gazeformer</a:t>
            </a:r>
            <a:r>
              <a:rPr lang="en" sz="1600"/>
              <a:t> outperforms baselines in </a:t>
            </a:r>
            <a:r>
              <a:rPr lang="en" sz="1600" b="1"/>
              <a:t>ZeroGaze</a:t>
            </a:r>
            <a:r>
              <a:rPr lang="en" sz="1600"/>
              <a:t> setting on multiple metrics</a:t>
            </a:r>
            <a:endParaRPr sz="1600"/>
          </a:p>
        </p:txBody>
      </p:sp>
      <p:sp>
        <p:nvSpPr>
          <p:cNvPr id="3" name="Rectangle 2">
            <a:extLst>
              <a:ext uri="{FF2B5EF4-FFF2-40B4-BE49-F238E27FC236}">
                <a16:creationId xmlns:a16="http://schemas.microsoft.com/office/drawing/2014/main" id="{08256645-F302-788D-1A3A-BF4B8A48A248}"/>
              </a:ext>
            </a:extLst>
          </p:cNvPr>
          <p:cNvSpPr/>
          <p:nvPr/>
        </p:nvSpPr>
        <p:spPr>
          <a:xfrm>
            <a:off x="110350" y="2875099"/>
            <a:ext cx="8839196" cy="459115"/>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19998"/>
    </mc:Choice>
    <mc:Fallback xmlns="">
      <p:transition spd="slow" advTm="1999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Experimental Results: </a:t>
            </a:r>
            <a:r>
              <a:rPr lang="en" dirty="0" err="1"/>
              <a:t>GazeTrain</a:t>
            </a:r>
            <a:endParaRPr dirty="0"/>
          </a:p>
        </p:txBody>
      </p:sp>
      <p:pic>
        <p:nvPicPr>
          <p:cNvPr id="314" name="Google Shape;314;p23"/>
          <p:cNvPicPr preferRelativeResize="0"/>
          <p:nvPr/>
        </p:nvPicPr>
        <p:blipFill rotWithShape="1">
          <a:blip r:embed="rId3">
            <a:alphaModFix/>
          </a:blip>
          <a:srcRect t="3521"/>
          <a:stretch/>
        </p:blipFill>
        <p:spPr>
          <a:xfrm>
            <a:off x="152400" y="1620550"/>
            <a:ext cx="8839201" cy="1899650"/>
          </a:xfrm>
          <a:prstGeom prst="rect">
            <a:avLst/>
          </a:prstGeom>
          <a:noFill/>
          <a:ln>
            <a:noFill/>
          </a:ln>
        </p:spPr>
      </p:pic>
      <p:sp>
        <p:nvSpPr>
          <p:cNvPr id="315" name="Google Shape;315;p23"/>
          <p:cNvSpPr txBox="1"/>
          <p:nvPr/>
        </p:nvSpPr>
        <p:spPr>
          <a:xfrm>
            <a:off x="311700" y="3857300"/>
            <a:ext cx="9144000" cy="431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Char char="●"/>
            </a:pPr>
            <a:r>
              <a:rPr lang="en" sz="1600" i="1"/>
              <a:t>Gazeformer</a:t>
            </a:r>
            <a:r>
              <a:rPr lang="en" sz="1600"/>
              <a:t> outperforms baselines under the </a:t>
            </a:r>
            <a:r>
              <a:rPr lang="en" sz="1600" b="1"/>
              <a:t>GazeTrain</a:t>
            </a:r>
            <a:r>
              <a:rPr lang="en" sz="1600"/>
              <a:t> setting on COCO-Search18</a:t>
            </a:r>
            <a:endParaRPr sz="1600"/>
          </a:p>
        </p:txBody>
      </p:sp>
      <p:sp>
        <p:nvSpPr>
          <p:cNvPr id="2" name="Rectangle 1">
            <a:extLst>
              <a:ext uri="{FF2B5EF4-FFF2-40B4-BE49-F238E27FC236}">
                <a16:creationId xmlns:a16="http://schemas.microsoft.com/office/drawing/2014/main" id="{AF26E725-80BA-DDE0-5C9B-868CE37772CE}"/>
              </a:ext>
            </a:extLst>
          </p:cNvPr>
          <p:cNvSpPr/>
          <p:nvPr/>
        </p:nvSpPr>
        <p:spPr>
          <a:xfrm>
            <a:off x="110350" y="2988527"/>
            <a:ext cx="8839196" cy="434896"/>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16641"/>
    </mc:Choice>
    <mc:Fallback xmlns="">
      <p:transition spd="slow" advTm="1664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Experimental Results: Inference Time</a:t>
            </a:r>
            <a:endParaRPr/>
          </a:p>
        </p:txBody>
      </p:sp>
      <p:pic>
        <p:nvPicPr>
          <p:cNvPr id="321" name="Google Shape;321;p24"/>
          <p:cNvPicPr preferRelativeResize="0"/>
          <p:nvPr/>
        </p:nvPicPr>
        <p:blipFill>
          <a:blip r:embed="rId3">
            <a:alphaModFix/>
          </a:blip>
          <a:stretch>
            <a:fillRect/>
          </a:stretch>
        </p:blipFill>
        <p:spPr>
          <a:xfrm>
            <a:off x="1813025" y="1779725"/>
            <a:ext cx="5039700" cy="1484350"/>
          </a:xfrm>
          <a:prstGeom prst="rect">
            <a:avLst/>
          </a:prstGeom>
          <a:noFill/>
          <a:ln>
            <a:noFill/>
          </a:ln>
        </p:spPr>
      </p:pic>
      <p:sp>
        <p:nvSpPr>
          <p:cNvPr id="322" name="Google Shape;322;p24"/>
          <p:cNvSpPr txBox="1"/>
          <p:nvPr/>
        </p:nvSpPr>
        <p:spPr>
          <a:xfrm>
            <a:off x="1813025" y="3899350"/>
            <a:ext cx="5268900" cy="431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Char char="●"/>
            </a:pPr>
            <a:r>
              <a:rPr lang="en" sz="1600" i="1"/>
              <a:t>Gazeformer</a:t>
            </a:r>
            <a:r>
              <a:rPr lang="en" sz="1600"/>
              <a:t> is several times </a:t>
            </a:r>
            <a:r>
              <a:rPr lang="en" sz="1600" b="1"/>
              <a:t>faster</a:t>
            </a:r>
            <a:r>
              <a:rPr lang="en" sz="1600"/>
              <a:t> than baselines</a:t>
            </a:r>
            <a:endParaRPr sz="1600"/>
          </a:p>
        </p:txBody>
      </p:sp>
      <p:sp>
        <p:nvSpPr>
          <p:cNvPr id="2" name="Rectangle 1">
            <a:extLst>
              <a:ext uri="{FF2B5EF4-FFF2-40B4-BE49-F238E27FC236}">
                <a16:creationId xmlns:a16="http://schemas.microsoft.com/office/drawing/2014/main" id="{E1519E41-C530-4C6A-B03C-2E8B2FC4B60E}"/>
              </a:ext>
            </a:extLst>
          </p:cNvPr>
          <p:cNvSpPr/>
          <p:nvPr/>
        </p:nvSpPr>
        <p:spPr>
          <a:xfrm>
            <a:off x="1813025" y="2932771"/>
            <a:ext cx="4933464" cy="245327"/>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9865"/>
    </mc:Choice>
    <mc:Fallback xmlns="">
      <p:transition spd="slow" advTm="986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Experimental Results: Qualitative</a:t>
            </a:r>
            <a:endParaRPr/>
          </a:p>
        </p:txBody>
      </p:sp>
      <p:pic>
        <p:nvPicPr>
          <p:cNvPr id="328" name="Google Shape;328;p25"/>
          <p:cNvPicPr preferRelativeResize="0"/>
          <p:nvPr/>
        </p:nvPicPr>
        <p:blipFill>
          <a:blip r:embed="rId3">
            <a:alphaModFix/>
          </a:blip>
          <a:stretch>
            <a:fillRect/>
          </a:stretch>
        </p:blipFill>
        <p:spPr>
          <a:xfrm>
            <a:off x="152400" y="1542197"/>
            <a:ext cx="8839204" cy="2662983"/>
          </a:xfrm>
          <a:prstGeom prst="rect">
            <a:avLst/>
          </a:prstGeom>
          <a:noFill/>
          <a:ln>
            <a:noFill/>
          </a:ln>
        </p:spPr>
      </p:pic>
      <p:sp>
        <p:nvSpPr>
          <p:cNvPr id="329" name="Google Shape;329;p25"/>
          <p:cNvSpPr txBox="1"/>
          <p:nvPr/>
        </p:nvSpPr>
        <p:spPr>
          <a:xfrm>
            <a:off x="1502975" y="4280350"/>
            <a:ext cx="6070200" cy="431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Char char="●"/>
            </a:pPr>
            <a:r>
              <a:rPr lang="en" sz="1600" i="1"/>
              <a:t>Gazeformer</a:t>
            </a:r>
            <a:r>
              <a:rPr lang="en" sz="1600"/>
              <a:t> extends to new categories in </a:t>
            </a:r>
            <a:r>
              <a:rPr lang="en" sz="1600" b="1"/>
              <a:t>ZeroGaze</a:t>
            </a:r>
            <a:r>
              <a:rPr lang="en" sz="1600"/>
              <a:t> setting</a:t>
            </a:r>
            <a:endParaRPr sz="1600"/>
          </a:p>
        </p:txBody>
      </p:sp>
      <p:sp>
        <p:nvSpPr>
          <p:cNvPr id="2" name="Rectangle 1">
            <a:extLst>
              <a:ext uri="{FF2B5EF4-FFF2-40B4-BE49-F238E27FC236}">
                <a16:creationId xmlns:a16="http://schemas.microsoft.com/office/drawing/2014/main" id="{D562BAC5-B086-7E23-459C-853654ECC4CD}"/>
              </a:ext>
            </a:extLst>
          </p:cNvPr>
          <p:cNvSpPr/>
          <p:nvPr/>
        </p:nvSpPr>
        <p:spPr>
          <a:xfrm>
            <a:off x="2219092" y="1605776"/>
            <a:ext cx="1706137" cy="2579632"/>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17998"/>
    </mc:Choice>
    <mc:Fallback xmlns="">
      <p:transition spd="slow" advTm="1799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Extensibility to Uncommon Categories</a:t>
            </a:r>
            <a:endParaRPr/>
          </a:p>
        </p:txBody>
      </p:sp>
      <p:pic>
        <p:nvPicPr>
          <p:cNvPr id="335" name="Google Shape;335;p26"/>
          <p:cNvPicPr preferRelativeResize="0"/>
          <p:nvPr/>
        </p:nvPicPr>
        <p:blipFill rotWithShape="1">
          <a:blip r:embed="rId4">
            <a:alphaModFix/>
          </a:blip>
          <a:srcRect b="49364"/>
          <a:stretch/>
        </p:blipFill>
        <p:spPr>
          <a:xfrm>
            <a:off x="2064350" y="1683475"/>
            <a:ext cx="5015302" cy="1391175"/>
          </a:xfrm>
          <a:prstGeom prst="rect">
            <a:avLst/>
          </a:prstGeom>
          <a:noFill/>
          <a:ln>
            <a:noFill/>
          </a:ln>
        </p:spPr>
      </p:pic>
      <p:sp>
        <p:nvSpPr>
          <p:cNvPr id="336" name="Google Shape;336;p26"/>
          <p:cNvSpPr txBox="1"/>
          <p:nvPr/>
        </p:nvSpPr>
        <p:spPr>
          <a:xfrm>
            <a:off x="1734200" y="4508950"/>
            <a:ext cx="6330000" cy="431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Char char="●"/>
            </a:pPr>
            <a:r>
              <a:rPr lang="en" sz="1600" i="1"/>
              <a:t>Gazeformer</a:t>
            </a:r>
            <a:r>
              <a:rPr lang="en" sz="1600"/>
              <a:t> extends to </a:t>
            </a:r>
            <a:r>
              <a:rPr lang="en" sz="1600" b="1"/>
              <a:t>unknown and uncommon targets</a:t>
            </a:r>
            <a:endParaRPr sz="1600" b="1"/>
          </a:p>
        </p:txBody>
      </p:sp>
      <p:pic>
        <p:nvPicPr>
          <p:cNvPr id="337" name="Google Shape;337;p26"/>
          <p:cNvPicPr preferRelativeResize="0"/>
          <p:nvPr/>
        </p:nvPicPr>
        <p:blipFill rotWithShape="1">
          <a:blip r:embed="rId4">
            <a:alphaModFix/>
          </a:blip>
          <a:srcRect t="49364"/>
          <a:stretch/>
        </p:blipFill>
        <p:spPr>
          <a:xfrm>
            <a:off x="2064350" y="3117775"/>
            <a:ext cx="5015302" cy="1391175"/>
          </a:xfrm>
          <a:prstGeom prst="rect">
            <a:avLst/>
          </a:prstGeom>
          <a:noFill/>
          <a:ln>
            <a:noFill/>
          </a:ln>
        </p:spPr>
      </p:pic>
      <p:sp>
        <p:nvSpPr>
          <p:cNvPr id="338" name="Google Shape;338;p26"/>
          <p:cNvSpPr txBox="1"/>
          <p:nvPr/>
        </p:nvSpPr>
        <p:spPr>
          <a:xfrm>
            <a:off x="609600" y="1820750"/>
            <a:ext cx="15378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t>Hyponyms or synonyms of target names</a:t>
            </a:r>
            <a:endParaRPr sz="1600"/>
          </a:p>
        </p:txBody>
      </p:sp>
      <p:sp>
        <p:nvSpPr>
          <p:cNvPr id="339" name="Google Shape;339;p26"/>
          <p:cNvSpPr txBox="1"/>
          <p:nvPr/>
        </p:nvSpPr>
        <p:spPr>
          <a:xfrm>
            <a:off x="609600" y="3145813"/>
            <a:ext cx="15378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t>No annotation in COCO dataset</a:t>
            </a:r>
            <a:endParaRPr sz="160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1831"/>
    </mc:Choice>
    <mc:Fallback xmlns="">
      <p:transition spd="slow" advTm="318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7"/>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Conclusion and Future Work</a:t>
            </a:r>
            <a:endParaRPr dirty="0"/>
          </a:p>
        </p:txBody>
      </p:sp>
      <p:sp>
        <p:nvSpPr>
          <p:cNvPr id="345" name="Google Shape;345;p27"/>
          <p:cNvSpPr txBox="1">
            <a:spLocks noGrp="1"/>
          </p:cNvSpPr>
          <p:nvPr>
            <p:ph type="body" idx="1"/>
          </p:nvPr>
        </p:nvSpPr>
        <p:spPr>
          <a:xfrm>
            <a:off x="311700" y="1152475"/>
            <a:ext cx="5747700" cy="3146400"/>
          </a:xfrm>
          <a:prstGeom prst="rect">
            <a:avLst/>
          </a:prstGeom>
        </p:spPr>
        <p:txBody>
          <a:bodyPr spcFirstLastPara="1" wrap="square" lIns="91425" tIns="91425" rIns="91425" bIns="91425" anchor="t" anchorCtr="0">
            <a:normAutofit lnSpcReduction="10000"/>
          </a:bodyPr>
          <a:lstStyle/>
          <a:p>
            <a:pPr marL="457200" lvl="0" indent="-330200" algn="l" rtl="0">
              <a:lnSpc>
                <a:spcPct val="100000"/>
              </a:lnSpc>
              <a:spcBef>
                <a:spcPts val="0"/>
              </a:spcBef>
              <a:spcAft>
                <a:spcPts val="0"/>
              </a:spcAft>
              <a:buSzPts val="1600"/>
              <a:buChar char="●"/>
            </a:pPr>
            <a:r>
              <a:rPr lang="en" sz="1600" dirty="0"/>
              <a:t>We introduced the </a:t>
            </a:r>
            <a:r>
              <a:rPr lang="en" sz="1600" i="1" dirty="0" err="1"/>
              <a:t>ZeroGaze</a:t>
            </a:r>
            <a:r>
              <a:rPr lang="en" sz="1600" dirty="0"/>
              <a:t> task</a:t>
            </a:r>
            <a:endParaRPr sz="1600" dirty="0"/>
          </a:p>
          <a:p>
            <a:pPr marL="457200" lvl="0" indent="0" algn="l" rtl="0">
              <a:lnSpc>
                <a:spcPct val="100000"/>
              </a:lnSpc>
              <a:spcBef>
                <a:spcPts val="0"/>
              </a:spcBef>
              <a:spcAft>
                <a:spcPts val="0"/>
              </a:spcAft>
              <a:buNone/>
            </a:pPr>
            <a:endParaRPr sz="1600" dirty="0"/>
          </a:p>
          <a:p>
            <a:pPr marL="457200" lvl="0" indent="-330200" algn="l" rtl="0">
              <a:lnSpc>
                <a:spcPct val="100000"/>
              </a:lnSpc>
              <a:spcBef>
                <a:spcPts val="0"/>
              </a:spcBef>
              <a:spcAft>
                <a:spcPts val="0"/>
              </a:spcAft>
              <a:buSzPts val="1600"/>
              <a:buChar char="●"/>
            </a:pPr>
            <a:r>
              <a:rPr lang="en" sz="1600" dirty="0"/>
              <a:t>We proposed the novel </a:t>
            </a:r>
            <a:r>
              <a:rPr lang="en" sz="1600" i="1" dirty="0" err="1"/>
              <a:t>Gazeformer</a:t>
            </a:r>
            <a:r>
              <a:rPr lang="en" sz="1600" dirty="0"/>
              <a:t> model</a:t>
            </a:r>
            <a:endParaRPr sz="1600" dirty="0"/>
          </a:p>
          <a:p>
            <a:pPr marL="457200" lvl="0" indent="0" algn="l" rtl="0">
              <a:lnSpc>
                <a:spcPct val="100000"/>
              </a:lnSpc>
              <a:spcBef>
                <a:spcPts val="0"/>
              </a:spcBef>
              <a:spcAft>
                <a:spcPts val="0"/>
              </a:spcAft>
              <a:buNone/>
            </a:pPr>
            <a:endParaRPr sz="1600" dirty="0"/>
          </a:p>
          <a:p>
            <a:pPr marL="457200" lvl="0" indent="-330200" algn="l" rtl="0">
              <a:lnSpc>
                <a:spcPct val="100000"/>
              </a:lnSpc>
              <a:spcBef>
                <a:spcPts val="0"/>
              </a:spcBef>
              <a:spcAft>
                <a:spcPts val="0"/>
              </a:spcAft>
              <a:buSzPts val="1600"/>
              <a:buChar char="●"/>
            </a:pPr>
            <a:r>
              <a:rPr lang="en" sz="1600" i="1" dirty="0" err="1"/>
              <a:t>Gazeformer</a:t>
            </a:r>
            <a:r>
              <a:rPr lang="en" sz="1600" dirty="0"/>
              <a:t> is more </a:t>
            </a:r>
            <a:r>
              <a:rPr lang="en" sz="1600" i="1" dirty="0"/>
              <a:t>scalable, effective and efficient </a:t>
            </a:r>
            <a:r>
              <a:rPr lang="en" sz="1600" dirty="0"/>
              <a:t>than previous approaches</a:t>
            </a:r>
            <a:endParaRPr sz="1600" dirty="0"/>
          </a:p>
          <a:p>
            <a:pPr marL="457200" lvl="0" indent="0" algn="l" rtl="0">
              <a:lnSpc>
                <a:spcPct val="100000"/>
              </a:lnSpc>
              <a:spcBef>
                <a:spcPts val="0"/>
              </a:spcBef>
              <a:spcAft>
                <a:spcPts val="0"/>
              </a:spcAft>
              <a:buNone/>
            </a:pPr>
            <a:endParaRPr sz="1600" dirty="0"/>
          </a:p>
          <a:p>
            <a:pPr marL="457200" lvl="0" indent="-330200" algn="l" rtl="0">
              <a:lnSpc>
                <a:spcPct val="100000"/>
              </a:lnSpc>
              <a:spcBef>
                <a:spcPts val="0"/>
              </a:spcBef>
              <a:spcAft>
                <a:spcPts val="0"/>
              </a:spcAft>
              <a:buSzPts val="1600"/>
              <a:buChar char="●"/>
            </a:pPr>
            <a:r>
              <a:rPr lang="en" sz="1600" dirty="0"/>
              <a:t>We hope </a:t>
            </a:r>
            <a:r>
              <a:rPr lang="en" sz="1600" i="1" dirty="0" err="1"/>
              <a:t>Gazeformer</a:t>
            </a:r>
            <a:r>
              <a:rPr lang="en" sz="1600" dirty="0"/>
              <a:t> will be extended to other visual tasks such as VQA and real-world HCI applications</a:t>
            </a:r>
            <a:endParaRPr sz="1600" dirty="0"/>
          </a:p>
          <a:p>
            <a:pPr marL="457200" lvl="0" indent="0" algn="l" rtl="0">
              <a:lnSpc>
                <a:spcPct val="100000"/>
              </a:lnSpc>
              <a:spcBef>
                <a:spcPts val="0"/>
              </a:spcBef>
              <a:spcAft>
                <a:spcPts val="0"/>
              </a:spcAft>
              <a:buNone/>
            </a:pPr>
            <a:endParaRPr sz="1600" dirty="0"/>
          </a:p>
          <a:p>
            <a:pPr marL="457200" lvl="0" indent="-330200" algn="l" rtl="0">
              <a:spcBef>
                <a:spcPts val="0"/>
              </a:spcBef>
              <a:spcAft>
                <a:spcPts val="0"/>
              </a:spcAft>
              <a:buSzPts val="1600"/>
              <a:buChar char="●"/>
            </a:pPr>
            <a:r>
              <a:rPr lang="en" sz="1600" dirty="0"/>
              <a:t>Code available at </a:t>
            </a:r>
            <a:r>
              <a:rPr lang="en" sz="1600" u="sng" dirty="0">
                <a:solidFill>
                  <a:schemeClr val="hlink"/>
                </a:solidFill>
                <a:hlinkClick r:id="rId4"/>
              </a:rPr>
              <a:t>https://github.com/cvlab-stonybrook/Gazeformer</a:t>
            </a:r>
            <a:endParaRPr sz="1600" dirty="0"/>
          </a:p>
        </p:txBody>
      </p:sp>
      <p:pic>
        <p:nvPicPr>
          <p:cNvPr id="346" name="Google Shape;346;p27"/>
          <p:cNvPicPr preferRelativeResize="0"/>
          <p:nvPr/>
        </p:nvPicPr>
        <p:blipFill>
          <a:blip r:embed="rId5">
            <a:alphaModFix/>
          </a:blip>
          <a:stretch>
            <a:fillRect/>
          </a:stretch>
        </p:blipFill>
        <p:spPr>
          <a:xfrm>
            <a:off x="6141350" y="1805086"/>
            <a:ext cx="2779802" cy="2779802"/>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8530"/>
    </mc:Choice>
    <mc:Fallback xmlns="">
      <p:transition spd="slow" advTm="285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5">
                                            <p:txEl>
                                              <p:pRg st="8" end="8"/>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Motivation</a:t>
            </a:r>
            <a:endParaRPr/>
          </a:p>
        </p:txBody>
      </p:sp>
      <p:sp>
        <p:nvSpPr>
          <p:cNvPr id="77" name="Google Shape;77;p14"/>
          <p:cNvSpPr txBox="1"/>
          <p:nvPr/>
        </p:nvSpPr>
        <p:spPr>
          <a:xfrm>
            <a:off x="311700" y="1267825"/>
            <a:ext cx="5773800" cy="431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2"/>
              </a:buClr>
              <a:buSzPts val="1600"/>
              <a:buChar char="●"/>
            </a:pPr>
            <a:r>
              <a:rPr lang="en" sz="1600">
                <a:solidFill>
                  <a:schemeClr val="dk2"/>
                </a:solidFill>
              </a:rPr>
              <a:t>We focus on gaze prediction for </a:t>
            </a:r>
            <a:r>
              <a:rPr lang="en" sz="1600" i="1">
                <a:solidFill>
                  <a:schemeClr val="dk2"/>
                </a:solidFill>
              </a:rPr>
              <a:t>visual search</a:t>
            </a:r>
            <a:endParaRPr sz="1600">
              <a:solidFill>
                <a:schemeClr val="dk2"/>
              </a:solidFill>
            </a:endParaRPr>
          </a:p>
        </p:txBody>
      </p:sp>
      <p:sp>
        <p:nvSpPr>
          <p:cNvPr id="78" name="Google Shape;78;p14"/>
          <p:cNvSpPr txBox="1"/>
          <p:nvPr/>
        </p:nvSpPr>
        <p:spPr>
          <a:xfrm>
            <a:off x="311700" y="1741425"/>
            <a:ext cx="5773800" cy="16623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2"/>
              </a:buClr>
              <a:buSzPts val="1600"/>
              <a:buChar char="●"/>
            </a:pPr>
            <a:r>
              <a:rPr lang="en" sz="1600" dirty="0">
                <a:solidFill>
                  <a:schemeClr val="dk2"/>
                </a:solidFill>
              </a:rPr>
              <a:t>Previous models have needed, for </a:t>
            </a:r>
            <a:r>
              <a:rPr lang="en" sz="1600" i="1" dirty="0">
                <a:solidFill>
                  <a:schemeClr val="dk2"/>
                </a:solidFill>
              </a:rPr>
              <a:t>each</a:t>
            </a:r>
            <a:r>
              <a:rPr lang="en" sz="1600" dirty="0">
                <a:solidFill>
                  <a:schemeClr val="dk2"/>
                </a:solidFill>
              </a:rPr>
              <a:t> target category</a:t>
            </a:r>
            <a:endParaRPr sz="1600" dirty="0">
              <a:solidFill>
                <a:schemeClr val="dk2"/>
              </a:solidFill>
            </a:endParaRPr>
          </a:p>
          <a:p>
            <a:pPr marL="914400" lvl="1" indent="-330200" algn="l" rtl="0">
              <a:spcBef>
                <a:spcPts val="0"/>
              </a:spcBef>
              <a:spcAft>
                <a:spcPts val="0"/>
              </a:spcAft>
              <a:buClr>
                <a:schemeClr val="dk2"/>
              </a:buClr>
              <a:buSzPts val="1600"/>
              <a:buChar char="○"/>
            </a:pPr>
            <a:r>
              <a:rPr lang="en" sz="1600" i="1" dirty="0">
                <a:solidFill>
                  <a:schemeClr val="dk2"/>
                </a:solidFill>
              </a:rPr>
              <a:t>human gaze training data, </a:t>
            </a:r>
            <a:r>
              <a:rPr lang="en" sz="1600" dirty="0">
                <a:solidFill>
                  <a:schemeClr val="dk2"/>
                </a:solidFill>
              </a:rPr>
              <a:t>and</a:t>
            </a:r>
            <a:endParaRPr sz="1600" dirty="0">
              <a:solidFill>
                <a:schemeClr val="dk2"/>
              </a:solidFill>
            </a:endParaRPr>
          </a:p>
          <a:p>
            <a:pPr marL="914400" lvl="1" indent="-330200" algn="l" rtl="0">
              <a:spcBef>
                <a:spcPts val="0"/>
              </a:spcBef>
              <a:spcAft>
                <a:spcPts val="0"/>
              </a:spcAft>
              <a:buClr>
                <a:schemeClr val="dk2"/>
              </a:buClr>
              <a:buSzPts val="1600"/>
              <a:buChar char="○"/>
            </a:pPr>
            <a:r>
              <a:rPr lang="en" sz="1600" i="1" dirty="0">
                <a:solidFill>
                  <a:schemeClr val="dk2"/>
                </a:solidFill>
              </a:rPr>
              <a:t>detectors to encode target</a:t>
            </a:r>
            <a:endParaRPr sz="1600" dirty="0">
              <a:solidFill>
                <a:schemeClr val="dk2"/>
              </a:solidFill>
            </a:endParaRPr>
          </a:p>
          <a:p>
            <a:pPr marL="0" lvl="0" indent="0" algn="l" rtl="0">
              <a:spcBef>
                <a:spcPts val="0"/>
              </a:spcBef>
              <a:spcAft>
                <a:spcPts val="0"/>
              </a:spcAft>
              <a:buNone/>
            </a:pPr>
            <a:endParaRPr sz="1600" dirty="0">
              <a:solidFill>
                <a:schemeClr val="dk2"/>
              </a:solidFill>
            </a:endParaRPr>
          </a:p>
          <a:p>
            <a:pPr marL="457200" lvl="0" indent="-330200" algn="l" rtl="0">
              <a:spcBef>
                <a:spcPts val="0"/>
              </a:spcBef>
              <a:spcAft>
                <a:spcPts val="0"/>
              </a:spcAft>
              <a:buClr>
                <a:schemeClr val="dk2"/>
              </a:buClr>
              <a:buSzPts val="1600"/>
              <a:buChar char="●"/>
            </a:pPr>
            <a:r>
              <a:rPr lang="en" sz="1600" dirty="0">
                <a:solidFill>
                  <a:schemeClr val="dk2"/>
                </a:solidFill>
              </a:rPr>
              <a:t>Hard to scale when gaze/detection annotation is unavailable for a target</a:t>
            </a:r>
            <a:endParaRPr sz="1600" dirty="0">
              <a:solidFill>
                <a:schemeClr val="dk2"/>
              </a:solidFill>
            </a:endParaRPr>
          </a:p>
        </p:txBody>
      </p:sp>
      <p:pic>
        <p:nvPicPr>
          <p:cNvPr id="79" name="Google Shape;79;p14"/>
          <p:cNvPicPr preferRelativeResize="0"/>
          <p:nvPr/>
        </p:nvPicPr>
        <p:blipFill>
          <a:blip r:embed="rId4">
            <a:alphaModFix/>
          </a:blip>
          <a:stretch>
            <a:fillRect/>
          </a:stretch>
        </p:blipFill>
        <p:spPr>
          <a:xfrm>
            <a:off x="6085500" y="2648041"/>
            <a:ext cx="2333250" cy="1495083"/>
          </a:xfrm>
          <a:prstGeom prst="rect">
            <a:avLst/>
          </a:prstGeom>
          <a:noFill/>
          <a:ln>
            <a:noFill/>
          </a:ln>
        </p:spPr>
      </p:pic>
      <p:pic>
        <p:nvPicPr>
          <p:cNvPr id="80" name="Google Shape;80;p14"/>
          <p:cNvPicPr preferRelativeResize="0"/>
          <p:nvPr/>
        </p:nvPicPr>
        <p:blipFill>
          <a:blip r:embed="rId5">
            <a:alphaModFix/>
          </a:blip>
          <a:stretch>
            <a:fillRect/>
          </a:stretch>
        </p:blipFill>
        <p:spPr>
          <a:xfrm>
            <a:off x="6085500" y="731375"/>
            <a:ext cx="2333250" cy="1495083"/>
          </a:xfrm>
          <a:prstGeom prst="rect">
            <a:avLst/>
          </a:prstGeom>
          <a:noFill/>
          <a:ln>
            <a:noFill/>
          </a:ln>
        </p:spPr>
      </p:pic>
      <p:sp>
        <p:nvSpPr>
          <p:cNvPr id="81" name="Google Shape;81;p14"/>
          <p:cNvSpPr txBox="1"/>
          <p:nvPr/>
        </p:nvSpPr>
        <p:spPr>
          <a:xfrm>
            <a:off x="6484875" y="2194215"/>
            <a:ext cx="15345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dirty="0">
                <a:solidFill>
                  <a:srgbClr val="222222"/>
                </a:solidFill>
              </a:rPr>
              <a:t>find</a:t>
            </a:r>
            <a:r>
              <a:rPr lang="en" sz="1300" b="1" dirty="0">
                <a:solidFill>
                  <a:srgbClr val="38761D"/>
                </a:solidFill>
              </a:rPr>
              <a:t> “bottle”</a:t>
            </a:r>
            <a:endParaRPr sz="1300" b="1" dirty="0">
              <a:solidFill>
                <a:srgbClr val="38761D"/>
              </a:solidFill>
            </a:endParaRPr>
          </a:p>
        </p:txBody>
      </p:sp>
      <p:sp>
        <p:nvSpPr>
          <p:cNvPr id="82" name="Google Shape;82;p14"/>
          <p:cNvSpPr txBox="1"/>
          <p:nvPr/>
        </p:nvSpPr>
        <p:spPr>
          <a:xfrm>
            <a:off x="6484875" y="4126843"/>
            <a:ext cx="1635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dirty="0">
                <a:solidFill>
                  <a:srgbClr val="222222"/>
                </a:solidFill>
              </a:rPr>
              <a:t>find</a:t>
            </a:r>
            <a:r>
              <a:rPr lang="en" sz="1300" b="1" dirty="0">
                <a:solidFill>
                  <a:srgbClr val="38761D"/>
                </a:solidFill>
              </a:rPr>
              <a:t> </a:t>
            </a:r>
            <a:r>
              <a:rPr lang="en" sz="1300" b="1" dirty="0">
                <a:solidFill>
                  <a:srgbClr val="C00000"/>
                </a:solidFill>
              </a:rPr>
              <a:t>“stand mixer”</a:t>
            </a:r>
            <a:endParaRPr sz="1300" b="1" dirty="0">
              <a:solidFill>
                <a:srgbClr val="C00000"/>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9665"/>
    </mc:Choice>
    <mc:Fallback xmlns="">
      <p:transition spd="slow" advTm="196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0"/>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8">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8">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8">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8">
                                            <p:txEl>
                                              <p:pRg st="4" end="4"/>
                                            </p:txEl>
                                          </p:spTgt>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80"/>
                                        </p:tgtEl>
                                        <p:attrNameLst>
                                          <p:attrName>style.visibility</p:attrName>
                                        </p:attrNameLst>
                                      </p:cBhvr>
                                      <p:to>
                                        <p:strVal val="hidden"/>
                                      </p:to>
                                    </p:set>
                                  </p:childTnLst>
                                </p:cTn>
                              </p:par>
                              <p:par>
                                <p:cTn id="30" presetID="1" presetClass="exit" presetSubtype="0" fill="hold" grpId="0" nodeType="withEffect">
                                  <p:stCondLst>
                                    <p:cond delay="0"/>
                                  </p:stCondLst>
                                  <p:childTnLst>
                                    <p:set>
                                      <p:cBhvr>
                                        <p:cTn id="31" dur="1" fill="hold">
                                          <p:stCondLst>
                                            <p:cond delay="0"/>
                                          </p:stCondLst>
                                        </p:cTn>
                                        <p:tgtEl>
                                          <p:spTgt spid="81"/>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5"/>
          <p:cNvSpPr txBox="1">
            <a:spLocks noGrp="1"/>
          </p:cNvSpPr>
          <p:nvPr>
            <p:ph type="title"/>
          </p:nvPr>
        </p:nvSpPr>
        <p:spPr>
          <a:xfrm>
            <a:off x="311700" y="445025"/>
            <a:ext cx="3156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Proposed Solution</a:t>
            </a:r>
            <a:endParaRPr/>
          </a:p>
        </p:txBody>
      </p:sp>
      <p:sp>
        <p:nvSpPr>
          <p:cNvPr id="88" name="Google Shape;88;p15"/>
          <p:cNvSpPr txBox="1">
            <a:spLocks noGrp="1"/>
          </p:cNvSpPr>
          <p:nvPr>
            <p:ph type="body" idx="1"/>
          </p:nvPr>
        </p:nvSpPr>
        <p:spPr>
          <a:xfrm>
            <a:off x="311700" y="1152475"/>
            <a:ext cx="8520600" cy="1245600"/>
          </a:xfrm>
          <a:prstGeom prst="rect">
            <a:avLst/>
          </a:prstGeom>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1600"/>
              <a:buChar char="●"/>
            </a:pPr>
            <a:r>
              <a:rPr lang="en" sz="1600" dirty="0"/>
              <a:t>We propose a novel </a:t>
            </a:r>
            <a:r>
              <a:rPr lang="en" sz="1600" b="1" i="1" dirty="0" err="1"/>
              <a:t>ZeroGaze</a:t>
            </a:r>
            <a:r>
              <a:rPr lang="en" sz="1600" dirty="0"/>
              <a:t> task to evaluate scalability</a:t>
            </a:r>
            <a:endParaRPr sz="1600" dirty="0"/>
          </a:p>
          <a:p>
            <a:pPr marL="457200" lvl="0" indent="0" algn="l" rtl="0">
              <a:lnSpc>
                <a:spcPct val="100000"/>
              </a:lnSpc>
              <a:spcBef>
                <a:spcPts val="0"/>
              </a:spcBef>
              <a:spcAft>
                <a:spcPts val="0"/>
              </a:spcAft>
              <a:buNone/>
            </a:pPr>
            <a:endParaRPr sz="1600" dirty="0"/>
          </a:p>
          <a:p>
            <a:pPr marL="457200" lvl="0" indent="-330200" algn="l" rtl="0">
              <a:lnSpc>
                <a:spcPct val="100000"/>
              </a:lnSpc>
              <a:spcBef>
                <a:spcPts val="0"/>
              </a:spcBef>
              <a:spcAft>
                <a:spcPts val="0"/>
              </a:spcAft>
              <a:buSzPts val="1600"/>
              <a:buChar char="●"/>
            </a:pPr>
            <a:r>
              <a:rPr lang="en" sz="1600" dirty="0"/>
              <a:t>We propose a novel </a:t>
            </a:r>
            <a:r>
              <a:rPr lang="en" sz="1600" b="1" i="1" dirty="0" err="1"/>
              <a:t>Gazeformer</a:t>
            </a:r>
            <a:r>
              <a:rPr lang="en" sz="1600" b="1" i="1" dirty="0"/>
              <a:t> </a:t>
            </a:r>
            <a:r>
              <a:rPr lang="en" sz="1600" i="1" dirty="0"/>
              <a:t>model</a:t>
            </a:r>
            <a:r>
              <a:rPr lang="en" sz="1600" b="1" i="1" dirty="0"/>
              <a:t> </a:t>
            </a:r>
            <a:r>
              <a:rPr lang="en" sz="1600" i="1" dirty="0"/>
              <a:t>to solve </a:t>
            </a:r>
            <a:r>
              <a:rPr lang="en" sz="1600" i="1" dirty="0" err="1"/>
              <a:t>ZeroGaze</a:t>
            </a:r>
            <a:endParaRPr sz="1600" i="1" dirty="0"/>
          </a:p>
          <a:p>
            <a:pPr marL="914400" lvl="1" indent="-330200" algn="l" rtl="0">
              <a:lnSpc>
                <a:spcPct val="100000"/>
              </a:lnSpc>
              <a:spcBef>
                <a:spcPts val="0"/>
              </a:spcBef>
              <a:spcAft>
                <a:spcPts val="0"/>
              </a:spcAft>
              <a:buSzPts val="1600"/>
              <a:buChar char="○"/>
            </a:pPr>
            <a:r>
              <a:rPr lang="en" sz="1600" i="1" dirty="0" err="1"/>
              <a:t>Gazeformer</a:t>
            </a:r>
            <a:r>
              <a:rPr lang="en" sz="1600" dirty="0"/>
              <a:t> is more scalable, more effective and faster than previous methods</a:t>
            </a:r>
            <a:endParaRPr sz="1600" dirty="0"/>
          </a:p>
        </p:txBody>
      </p:sp>
      <p:grpSp>
        <p:nvGrpSpPr>
          <p:cNvPr id="89" name="Google Shape;89;p15"/>
          <p:cNvGrpSpPr/>
          <p:nvPr/>
        </p:nvGrpSpPr>
        <p:grpSpPr>
          <a:xfrm>
            <a:off x="3872680" y="3513433"/>
            <a:ext cx="1595289" cy="1377985"/>
            <a:chOff x="187868" y="4582768"/>
            <a:chExt cx="2410166" cy="1947957"/>
          </a:xfrm>
        </p:grpSpPr>
        <p:pic>
          <p:nvPicPr>
            <p:cNvPr id="90" name="Google Shape;90;p15" title="Chart"/>
            <p:cNvPicPr preferRelativeResize="0"/>
            <p:nvPr/>
          </p:nvPicPr>
          <p:blipFill rotWithShape="1">
            <a:blip r:embed="rId4">
              <a:alphaModFix/>
            </a:blip>
            <a:srcRect t="12421" b="19104"/>
            <a:stretch/>
          </p:blipFill>
          <p:spPr>
            <a:xfrm>
              <a:off x="187868" y="4582768"/>
              <a:ext cx="2410166" cy="1645551"/>
            </a:xfrm>
            <a:prstGeom prst="rect">
              <a:avLst/>
            </a:prstGeom>
            <a:noFill/>
            <a:ln>
              <a:noFill/>
            </a:ln>
          </p:spPr>
        </p:pic>
        <p:sp>
          <p:nvSpPr>
            <p:cNvPr id="91" name="Google Shape;91;p15"/>
            <p:cNvSpPr txBox="1"/>
            <p:nvPr/>
          </p:nvSpPr>
          <p:spPr>
            <a:xfrm>
              <a:off x="479850" y="6051925"/>
              <a:ext cx="2113500" cy="47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i="1"/>
                <a:t>“Scalable”</a:t>
              </a:r>
              <a:endParaRPr sz="1000" i="1"/>
            </a:p>
          </p:txBody>
        </p:sp>
        <p:grpSp>
          <p:nvGrpSpPr>
            <p:cNvPr id="92" name="Google Shape;92;p15"/>
            <p:cNvGrpSpPr/>
            <p:nvPr/>
          </p:nvGrpSpPr>
          <p:grpSpPr>
            <a:xfrm>
              <a:off x="673713" y="4640788"/>
              <a:ext cx="1758764" cy="1602712"/>
              <a:chOff x="826113" y="2659588"/>
              <a:chExt cx="1758764" cy="1602712"/>
            </a:xfrm>
          </p:grpSpPr>
          <p:sp>
            <p:nvSpPr>
              <p:cNvPr id="93" name="Google Shape;93;p15"/>
              <p:cNvSpPr txBox="1"/>
              <p:nvPr/>
            </p:nvSpPr>
            <p:spPr>
              <a:xfrm rot="-5400000">
                <a:off x="586563" y="2899138"/>
                <a:ext cx="897600" cy="41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b="1">
                    <a:solidFill>
                      <a:srgbClr val="FFFFFF"/>
                    </a:solidFill>
                  </a:rPr>
                  <a:t>Gazeformer</a:t>
                </a:r>
                <a:endParaRPr sz="600" b="1">
                  <a:solidFill>
                    <a:srgbClr val="FFFFFF"/>
                  </a:solidFill>
                </a:endParaRPr>
              </a:p>
            </p:txBody>
          </p:sp>
          <p:sp>
            <p:nvSpPr>
              <p:cNvPr id="94" name="Google Shape;94;p15"/>
              <p:cNvSpPr txBox="1"/>
              <p:nvPr/>
            </p:nvSpPr>
            <p:spPr>
              <a:xfrm rot="-5400000">
                <a:off x="1128806" y="3712251"/>
                <a:ext cx="681600" cy="41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b="1"/>
                  <a:t>Chen</a:t>
                </a:r>
                <a:endParaRPr sz="600" b="1"/>
              </a:p>
            </p:txBody>
          </p:sp>
          <p:sp>
            <p:nvSpPr>
              <p:cNvPr id="95" name="Google Shape;95;p15"/>
              <p:cNvSpPr txBox="1"/>
              <p:nvPr/>
            </p:nvSpPr>
            <p:spPr>
              <a:xfrm rot="-5400000">
                <a:off x="1582406" y="3120335"/>
                <a:ext cx="681600" cy="41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b="1"/>
                  <a:t>IRL</a:t>
                </a:r>
                <a:endParaRPr sz="600" b="1"/>
              </a:p>
            </p:txBody>
          </p:sp>
          <p:sp>
            <p:nvSpPr>
              <p:cNvPr id="96" name="Google Shape;96;p15"/>
              <p:cNvSpPr txBox="1"/>
              <p:nvPr/>
            </p:nvSpPr>
            <p:spPr>
              <a:xfrm rot="-5400000">
                <a:off x="2034828" y="3109513"/>
                <a:ext cx="681600" cy="41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b="1"/>
                  <a:t>FFM</a:t>
                </a:r>
                <a:endParaRPr sz="600" b="1"/>
              </a:p>
            </p:txBody>
          </p:sp>
        </p:grpSp>
      </p:grpSp>
      <p:pic>
        <p:nvPicPr>
          <p:cNvPr id="97" name="Google Shape;97;p15" title="Chart"/>
          <p:cNvPicPr preferRelativeResize="0"/>
          <p:nvPr/>
        </p:nvPicPr>
        <p:blipFill rotWithShape="1">
          <a:blip r:embed="rId5">
            <a:alphaModFix/>
          </a:blip>
          <a:srcRect t="11448" r="2477" b="19456"/>
          <a:stretch/>
        </p:blipFill>
        <p:spPr>
          <a:xfrm>
            <a:off x="7154150" y="3501100"/>
            <a:ext cx="1664851" cy="1197300"/>
          </a:xfrm>
          <a:prstGeom prst="rect">
            <a:avLst/>
          </a:prstGeom>
          <a:noFill/>
          <a:ln>
            <a:noFill/>
          </a:ln>
        </p:spPr>
      </p:pic>
      <p:grpSp>
        <p:nvGrpSpPr>
          <p:cNvPr id="98" name="Google Shape;98;p15"/>
          <p:cNvGrpSpPr/>
          <p:nvPr/>
        </p:nvGrpSpPr>
        <p:grpSpPr>
          <a:xfrm>
            <a:off x="5467978" y="3557958"/>
            <a:ext cx="1713252" cy="1197303"/>
            <a:chOff x="2626498" y="4658361"/>
            <a:chExt cx="2167577" cy="1645551"/>
          </a:xfrm>
        </p:grpSpPr>
        <p:pic>
          <p:nvPicPr>
            <p:cNvPr id="99" name="Google Shape;99;p15" title="Chart"/>
            <p:cNvPicPr preferRelativeResize="0"/>
            <p:nvPr/>
          </p:nvPicPr>
          <p:blipFill rotWithShape="1">
            <a:blip r:embed="rId6">
              <a:alphaModFix/>
            </a:blip>
            <a:srcRect t="13142" r="4807" b="15662"/>
            <a:stretch/>
          </p:blipFill>
          <p:spPr>
            <a:xfrm>
              <a:off x="2626498" y="4658361"/>
              <a:ext cx="2167577" cy="1645551"/>
            </a:xfrm>
            <a:prstGeom prst="rect">
              <a:avLst/>
            </a:prstGeom>
            <a:noFill/>
            <a:ln>
              <a:noFill/>
            </a:ln>
          </p:spPr>
        </p:pic>
        <p:grpSp>
          <p:nvGrpSpPr>
            <p:cNvPr id="100" name="Google Shape;100;p15"/>
            <p:cNvGrpSpPr/>
            <p:nvPr/>
          </p:nvGrpSpPr>
          <p:grpSpPr>
            <a:xfrm>
              <a:off x="3086340" y="4703069"/>
              <a:ext cx="1599241" cy="1590282"/>
              <a:chOff x="590120" y="2618099"/>
              <a:chExt cx="1599241" cy="1590282"/>
            </a:xfrm>
          </p:grpSpPr>
          <p:sp>
            <p:nvSpPr>
              <p:cNvPr id="101" name="Google Shape;101;p15"/>
              <p:cNvSpPr txBox="1"/>
              <p:nvPr/>
            </p:nvSpPr>
            <p:spPr>
              <a:xfrm rot="-5400000">
                <a:off x="316520" y="2891699"/>
                <a:ext cx="897600" cy="35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b="1">
                    <a:solidFill>
                      <a:srgbClr val="FFFFFF"/>
                    </a:solidFill>
                  </a:rPr>
                  <a:t>Gazeformer</a:t>
                </a:r>
                <a:endParaRPr sz="600" b="1">
                  <a:solidFill>
                    <a:srgbClr val="FFFFFF"/>
                  </a:solidFill>
                </a:endParaRPr>
              </a:p>
            </p:txBody>
          </p:sp>
          <p:sp>
            <p:nvSpPr>
              <p:cNvPr id="102" name="Google Shape;102;p15"/>
              <p:cNvSpPr txBox="1"/>
              <p:nvPr/>
            </p:nvSpPr>
            <p:spPr>
              <a:xfrm rot="-5400000">
                <a:off x="858656" y="3208904"/>
                <a:ext cx="681600" cy="35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b="1"/>
                  <a:t>Chen</a:t>
                </a:r>
                <a:endParaRPr sz="600" b="1"/>
              </a:p>
            </p:txBody>
          </p:sp>
          <p:sp>
            <p:nvSpPr>
              <p:cNvPr id="103" name="Google Shape;103;p15"/>
              <p:cNvSpPr txBox="1"/>
              <p:nvPr/>
            </p:nvSpPr>
            <p:spPr>
              <a:xfrm rot="-5400000">
                <a:off x="1271784" y="3427453"/>
                <a:ext cx="681600" cy="35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b="1"/>
                  <a:t>IRL</a:t>
                </a:r>
                <a:endParaRPr sz="600" b="1"/>
              </a:p>
            </p:txBody>
          </p:sp>
          <p:sp>
            <p:nvSpPr>
              <p:cNvPr id="104" name="Google Shape;104;p15"/>
              <p:cNvSpPr txBox="1"/>
              <p:nvPr/>
            </p:nvSpPr>
            <p:spPr>
              <a:xfrm rot="-5400000">
                <a:off x="1673361" y="3692382"/>
                <a:ext cx="681600" cy="35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b="1"/>
                  <a:t>FFM</a:t>
                </a:r>
                <a:endParaRPr sz="600" b="1"/>
              </a:p>
            </p:txBody>
          </p:sp>
        </p:grpSp>
      </p:grpSp>
      <p:sp>
        <p:nvSpPr>
          <p:cNvPr id="105" name="Google Shape;105;p15"/>
          <p:cNvSpPr txBox="1"/>
          <p:nvPr/>
        </p:nvSpPr>
        <p:spPr>
          <a:xfrm>
            <a:off x="5354358" y="4552725"/>
            <a:ext cx="2113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i="1"/>
              <a:t>“Effective”</a:t>
            </a:r>
            <a:endParaRPr sz="1000" i="1"/>
          </a:p>
        </p:txBody>
      </p:sp>
      <p:sp>
        <p:nvSpPr>
          <p:cNvPr id="106" name="Google Shape;106;p15"/>
          <p:cNvSpPr txBox="1"/>
          <p:nvPr/>
        </p:nvSpPr>
        <p:spPr>
          <a:xfrm>
            <a:off x="6876408" y="4552725"/>
            <a:ext cx="2113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i="1"/>
              <a:t>“Fast”</a:t>
            </a:r>
            <a:endParaRPr sz="1000" i="1"/>
          </a:p>
        </p:txBody>
      </p:sp>
      <p:sp>
        <p:nvSpPr>
          <p:cNvPr id="107" name="Google Shape;107;p15"/>
          <p:cNvSpPr txBox="1"/>
          <p:nvPr/>
        </p:nvSpPr>
        <p:spPr>
          <a:xfrm rot="-5400000">
            <a:off x="3217067" y="3999099"/>
            <a:ext cx="13443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t>Scanpath Similarity</a:t>
            </a:r>
            <a:endParaRPr sz="700"/>
          </a:p>
        </p:txBody>
      </p:sp>
      <p:sp>
        <p:nvSpPr>
          <p:cNvPr id="108" name="Google Shape;108;p15"/>
          <p:cNvSpPr txBox="1"/>
          <p:nvPr/>
        </p:nvSpPr>
        <p:spPr>
          <a:xfrm>
            <a:off x="5174075" y="2647975"/>
            <a:ext cx="19314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t>Performance</a:t>
            </a:r>
            <a:r>
              <a:rPr lang="en" sz="1000"/>
              <a:t> </a:t>
            </a:r>
            <a:r>
              <a:rPr lang="en" sz="1000" b="1"/>
              <a:t>for </a:t>
            </a:r>
            <a:endParaRPr sz="1000" b="1"/>
          </a:p>
          <a:p>
            <a:pPr marL="0" lvl="0" indent="0" algn="ctr" rtl="0">
              <a:spcBef>
                <a:spcPts val="0"/>
              </a:spcBef>
              <a:spcAft>
                <a:spcPts val="0"/>
              </a:spcAft>
              <a:buNone/>
            </a:pPr>
            <a:r>
              <a:rPr lang="en" sz="1000" b="1"/>
              <a:t>search target</a:t>
            </a:r>
            <a:r>
              <a:rPr lang="en" sz="1000"/>
              <a:t> </a:t>
            </a:r>
            <a:endParaRPr sz="1000"/>
          </a:p>
          <a:p>
            <a:pPr marL="0" lvl="0" indent="0" algn="ctr" rtl="0">
              <a:spcBef>
                <a:spcPts val="0"/>
              </a:spcBef>
              <a:spcAft>
                <a:spcPts val="0"/>
              </a:spcAft>
              <a:buNone/>
            </a:pPr>
            <a:r>
              <a:rPr lang="en" sz="1000" b="1" i="1"/>
              <a:t>in </a:t>
            </a:r>
            <a:r>
              <a:rPr lang="en" sz="1000" b="1"/>
              <a:t>N categories </a:t>
            </a:r>
            <a:endParaRPr sz="1000" b="1"/>
          </a:p>
          <a:p>
            <a:pPr marL="0" lvl="0" indent="0" algn="ctr" rtl="0">
              <a:spcBef>
                <a:spcPts val="0"/>
              </a:spcBef>
              <a:spcAft>
                <a:spcPts val="0"/>
              </a:spcAft>
              <a:buNone/>
            </a:pPr>
            <a:r>
              <a:rPr lang="en" sz="1000">
                <a:solidFill>
                  <a:srgbClr val="222222"/>
                </a:solidFill>
              </a:rPr>
              <a:t>(</a:t>
            </a:r>
            <a:r>
              <a:rPr lang="en" sz="1000" b="1">
                <a:solidFill>
                  <a:srgbClr val="38761D"/>
                </a:solidFill>
              </a:rPr>
              <a:t>GazeTrain </a:t>
            </a:r>
            <a:r>
              <a:rPr lang="en" sz="1000"/>
              <a:t>setting)</a:t>
            </a:r>
            <a:endParaRPr sz="1000"/>
          </a:p>
          <a:p>
            <a:pPr marL="0" lvl="0" indent="0" algn="ctr" rtl="0">
              <a:spcBef>
                <a:spcPts val="0"/>
              </a:spcBef>
              <a:spcAft>
                <a:spcPts val="0"/>
              </a:spcAft>
              <a:buNone/>
            </a:pPr>
            <a:r>
              <a:rPr lang="en" sz="1000"/>
              <a:t>e.g. find </a:t>
            </a:r>
            <a:r>
              <a:rPr lang="en" sz="1000">
                <a:solidFill>
                  <a:srgbClr val="38761D"/>
                </a:solidFill>
              </a:rPr>
              <a:t>“fork”</a:t>
            </a:r>
            <a:endParaRPr sz="1000">
              <a:solidFill>
                <a:srgbClr val="38761D"/>
              </a:solidFill>
            </a:endParaRPr>
          </a:p>
        </p:txBody>
      </p:sp>
      <p:sp>
        <p:nvSpPr>
          <p:cNvPr id="109" name="Google Shape;109;p15"/>
          <p:cNvSpPr txBox="1"/>
          <p:nvPr/>
        </p:nvSpPr>
        <p:spPr>
          <a:xfrm>
            <a:off x="3666575" y="2659700"/>
            <a:ext cx="15834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t>Search target</a:t>
            </a:r>
            <a:r>
              <a:rPr lang="en" sz="1000"/>
              <a:t> </a:t>
            </a:r>
            <a:endParaRPr sz="1000"/>
          </a:p>
          <a:p>
            <a:pPr marL="0" lvl="0" indent="0" algn="ctr" rtl="0">
              <a:spcBef>
                <a:spcPts val="0"/>
              </a:spcBef>
              <a:spcAft>
                <a:spcPts val="0"/>
              </a:spcAft>
              <a:buNone/>
            </a:pPr>
            <a:r>
              <a:rPr lang="en" sz="1000" b="1" i="1"/>
              <a:t>outside </a:t>
            </a:r>
            <a:r>
              <a:rPr lang="en" sz="1000" b="1"/>
              <a:t>N categories </a:t>
            </a:r>
            <a:endParaRPr sz="1000" b="1"/>
          </a:p>
          <a:p>
            <a:pPr marL="0" lvl="0" indent="0" algn="ctr" rtl="0">
              <a:spcBef>
                <a:spcPts val="0"/>
              </a:spcBef>
              <a:spcAft>
                <a:spcPts val="0"/>
              </a:spcAft>
              <a:buNone/>
            </a:pPr>
            <a:r>
              <a:rPr lang="en" sz="1000">
                <a:solidFill>
                  <a:srgbClr val="222222"/>
                </a:solidFill>
              </a:rPr>
              <a:t>(</a:t>
            </a:r>
            <a:r>
              <a:rPr lang="en" sz="1000" b="1">
                <a:solidFill>
                  <a:srgbClr val="980000"/>
                </a:solidFill>
              </a:rPr>
              <a:t>ZeroGaze</a:t>
            </a:r>
            <a:r>
              <a:rPr lang="en" sz="1000" b="1">
                <a:solidFill>
                  <a:srgbClr val="38761D"/>
                </a:solidFill>
              </a:rPr>
              <a:t> </a:t>
            </a:r>
            <a:r>
              <a:rPr lang="en" sz="1000"/>
              <a:t>setting)</a:t>
            </a:r>
            <a:endParaRPr sz="1000"/>
          </a:p>
          <a:p>
            <a:pPr marL="0" lvl="0" indent="0" algn="ctr" rtl="0">
              <a:spcBef>
                <a:spcPts val="0"/>
              </a:spcBef>
              <a:spcAft>
                <a:spcPts val="0"/>
              </a:spcAft>
              <a:buNone/>
            </a:pPr>
            <a:r>
              <a:rPr lang="en" sz="1000"/>
              <a:t>e.g. find </a:t>
            </a:r>
            <a:r>
              <a:rPr lang="en" sz="1000">
                <a:solidFill>
                  <a:srgbClr val="980000"/>
                </a:solidFill>
              </a:rPr>
              <a:t>“knife”</a:t>
            </a:r>
            <a:endParaRPr sz="1000">
              <a:solidFill>
                <a:srgbClr val="980000"/>
              </a:solidFill>
            </a:endParaRPr>
          </a:p>
        </p:txBody>
      </p:sp>
      <p:sp>
        <p:nvSpPr>
          <p:cNvPr id="110" name="Google Shape;110;p15"/>
          <p:cNvSpPr txBox="1"/>
          <p:nvPr/>
        </p:nvSpPr>
        <p:spPr>
          <a:xfrm>
            <a:off x="7105000" y="2644875"/>
            <a:ext cx="14832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t>Inference </a:t>
            </a:r>
            <a:endParaRPr sz="1000" b="1"/>
          </a:p>
          <a:p>
            <a:pPr marL="0" lvl="0" indent="0" algn="ctr" rtl="0">
              <a:spcBef>
                <a:spcPts val="0"/>
              </a:spcBef>
              <a:spcAft>
                <a:spcPts val="0"/>
              </a:spcAft>
              <a:buNone/>
            </a:pPr>
            <a:r>
              <a:rPr lang="en" sz="1000" b="1">
                <a:solidFill>
                  <a:srgbClr val="0000FF"/>
                </a:solidFill>
              </a:rPr>
              <a:t>Throughput</a:t>
            </a:r>
            <a:endParaRPr sz="1000" b="1">
              <a:solidFill>
                <a:srgbClr val="0000FF"/>
              </a:solidFill>
            </a:endParaRPr>
          </a:p>
        </p:txBody>
      </p:sp>
      <p:sp>
        <p:nvSpPr>
          <p:cNvPr id="111" name="Google Shape;111;p15"/>
          <p:cNvSpPr txBox="1"/>
          <p:nvPr/>
        </p:nvSpPr>
        <p:spPr>
          <a:xfrm rot="-5400000">
            <a:off x="4840742" y="3999099"/>
            <a:ext cx="13443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t>Scanpath Similarity</a:t>
            </a:r>
            <a:endParaRPr sz="700"/>
          </a:p>
        </p:txBody>
      </p:sp>
      <p:grpSp>
        <p:nvGrpSpPr>
          <p:cNvPr id="112" name="Google Shape;112;p15"/>
          <p:cNvGrpSpPr/>
          <p:nvPr/>
        </p:nvGrpSpPr>
        <p:grpSpPr>
          <a:xfrm>
            <a:off x="7434940" y="3427483"/>
            <a:ext cx="1281542" cy="1245473"/>
            <a:chOff x="626420" y="2942745"/>
            <a:chExt cx="1249310" cy="1245473"/>
          </a:xfrm>
        </p:grpSpPr>
        <p:sp>
          <p:nvSpPr>
            <p:cNvPr id="113" name="Google Shape;113;p15"/>
            <p:cNvSpPr txBox="1"/>
            <p:nvPr/>
          </p:nvSpPr>
          <p:spPr>
            <a:xfrm rot="-5400000">
              <a:off x="312620" y="3256545"/>
              <a:ext cx="897600" cy="270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b="1">
                  <a:solidFill>
                    <a:srgbClr val="FFFFFF"/>
                  </a:solidFill>
                </a:rPr>
                <a:t>Gazeformer</a:t>
              </a:r>
              <a:endParaRPr sz="600" b="1">
                <a:solidFill>
                  <a:srgbClr val="FFFFFF"/>
                </a:solidFill>
              </a:endParaRPr>
            </a:p>
          </p:txBody>
        </p:sp>
        <p:sp>
          <p:nvSpPr>
            <p:cNvPr id="114" name="Google Shape;114;p15"/>
            <p:cNvSpPr txBox="1"/>
            <p:nvPr/>
          </p:nvSpPr>
          <p:spPr>
            <a:xfrm rot="-5400000">
              <a:off x="768763" y="3661670"/>
              <a:ext cx="681600" cy="270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b="1"/>
                <a:t>Chen</a:t>
              </a:r>
              <a:endParaRPr sz="600" b="1"/>
            </a:p>
          </p:txBody>
        </p:sp>
        <p:sp>
          <p:nvSpPr>
            <p:cNvPr id="115" name="Google Shape;115;p15"/>
            <p:cNvSpPr txBox="1"/>
            <p:nvPr/>
          </p:nvSpPr>
          <p:spPr>
            <a:xfrm rot="-5400000">
              <a:off x="1052981" y="3435188"/>
              <a:ext cx="681600" cy="270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b="1"/>
                <a:t>IRL</a:t>
              </a:r>
              <a:endParaRPr sz="600" b="1"/>
            </a:p>
          </p:txBody>
        </p:sp>
        <p:sp>
          <p:nvSpPr>
            <p:cNvPr id="116" name="Google Shape;116;p15"/>
            <p:cNvSpPr txBox="1"/>
            <p:nvPr/>
          </p:nvSpPr>
          <p:spPr>
            <a:xfrm rot="-5400000">
              <a:off x="1399930" y="3712419"/>
              <a:ext cx="681600" cy="270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b="1"/>
                <a:t>FFM</a:t>
              </a:r>
              <a:endParaRPr sz="600" b="1"/>
            </a:p>
          </p:txBody>
        </p:sp>
      </p:grpSp>
      <p:sp>
        <p:nvSpPr>
          <p:cNvPr id="117" name="Google Shape;117;p15"/>
          <p:cNvSpPr txBox="1"/>
          <p:nvPr/>
        </p:nvSpPr>
        <p:spPr>
          <a:xfrm rot="-5400000">
            <a:off x="6433219" y="3999093"/>
            <a:ext cx="14838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t>Inferences per Second</a:t>
            </a:r>
            <a:endParaRPr sz="700"/>
          </a:p>
        </p:txBody>
      </p:sp>
      <p:sp>
        <p:nvSpPr>
          <p:cNvPr id="118" name="Google Shape;118;p15"/>
          <p:cNvSpPr/>
          <p:nvPr/>
        </p:nvSpPr>
        <p:spPr>
          <a:xfrm>
            <a:off x="3692875" y="2695900"/>
            <a:ext cx="5126100" cy="2121600"/>
          </a:xfrm>
          <a:prstGeom prst="rect">
            <a:avLst/>
          </a:prstGeom>
          <a:noFill/>
          <a:ln w="9525" cap="flat" cmpd="sng">
            <a:solidFill>
              <a:srgbClr val="000000"/>
            </a:solidFill>
            <a:prstDash val="dash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280900" y="2833625"/>
            <a:ext cx="3260100" cy="1906500"/>
          </a:xfrm>
          <a:prstGeom prst="rect">
            <a:avLst/>
          </a:prstGeom>
          <a:noFill/>
          <a:ln w="9525" cap="flat" cmpd="sng">
            <a:solidFill>
              <a:srgbClr val="000000"/>
            </a:solidFill>
            <a:prstDash val="dash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 name="Google Shape;120;p15"/>
          <p:cNvPicPr preferRelativeResize="0"/>
          <p:nvPr/>
        </p:nvPicPr>
        <p:blipFill rotWithShape="1">
          <a:blip r:embed="rId7">
            <a:alphaModFix/>
          </a:blip>
          <a:srcRect l="9360" t="6279" r="10837"/>
          <a:stretch/>
        </p:blipFill>
        <p:spPr>
          <a:xfrm>
            <a:off x="388250" y="3447299"/>
            <a:ext cx="1360017" cy="954300"/>
          </a:xfrm>
          <a:prstGeom prst="rect">
            <a:avLst/>
          </a:prstGeom>
          <a:noFill/>
          <a:ln>
            <a:noFill/>
          </a:ln>
        </p:spPr>
      </p:pic>
      <p:pic>
        <p:nvPicPr>
          <p:cNvPr id="121" name="Google Shape;121;p15"/>
          <p:cNvPicPr preferRelativeResize="0"/>
          <p:nvPr/>
        </p:nvPicPr>
        <p:blipFill rotWithShape="1">
          <a:blip r:embed="rId8">
            <a:alphaModFix/>
          </a:blip>
          <a:srcRect l="5824" t="6279" r="7633"/>
          <a:stretch/>
        </p:blipFill>
        <p:spPr>
          <a:xfrm>
            <a:off x="1878465" y="3447302"/>
            <a:ext cx="1393867" cy="954300"/>
          </a:xfrm>
          <a:prstGeom prst="rect">
            <a:avLst/>
          </a:prstGeom>
          <a:noFill/>
          <a:ln>
            <a:noFill/>
          </a:ln>
        </p:spPr>
      </p:pic>
      <p:sp>
        <p:nvSpPr>
          <p:cNvPr id="122" name="Google Shape;122;p15"/>
          <p:cNvSpPr txBox="1"/>
          <p:nvPr/>
        </p:nvSpPr>
        <p:spPr>
          <a:xfrm>
            <a:off x="-241950" y="2773100"/>
            <a:ext cx="4113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t>Training Dataset: </a:t>
            </a:r>
            <a:endParaRPr b="1" dirty="0"/>
          </a:p>
          <a:p>
            <a:pPr marL="0" lvl="0" indent="0" algn="ctr" rtl="0">
              <a:spcBef>
                <a:spcPts val="0"/>
              </a:spcBef>
              <a:spcAft>
                <a:spcPts val="0"/>
              </a:spcAft>
              <a:buNone/>
            </a:pPr>
            <a:r>
              <a:rPr lang="en" dirty="0"/>
              <a:t>search target in </a:t>
            </a:r>
            <a:r>
              <a:rPr lang="en" i="1" dirty="0"/>
              <a:t>N</a:t>
            </a:r>
            <a:r>
              <a:rPr lang="en" dirty="0"/>
              <a:t> categories </a:t>
            </a:r>
            <a:endParaRPr dirty="0"/>
          </a:p>
        </p:txBody>
      </p:sp>
      <p:sp>
        <p:nvSpPr>
          <p:cNvPr id="123" name="Google Shape;123;p15"/>
          <p:cNvSpPr txBox="1"/>
          <p:nvPr/>
        </p:nvSpPr>
        <p:spPr>
          <a:xfrm>
            <a:off x="301012" y="4401600"/>
            <a:ext cx="1534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rgbClr val="222222"/>
                </a:solidFill>
              </a:rPr>
              <a:t>find</a:t>
            </a:r>
            <a:r>
              <a:rPr lang="en" sz="1000" b="1">
                <a:solidFill>
                  <a:srgbClr val="38761D"/>
                </a:solidFill>
              </a:rPr>
              <a:t> “fork”</a:t>
            </a:r>
            <a:endParaRPr sz="1000" b="1">
              <a:solidFill>
                <a:srgbClr val="38761D"/>
              </a:solidFill>
            </a:endParaRPr>
          </a:p>
        </p:txBody>
      </p:sp>
      <p:sp>
        <p:nvSpPr>
          <p:cNvPr id="124" name="Google Shape;124;p15"/>
          <p:cNvSpPr txBox="1"/>
          <p:nvPr/>
        </p:nvSpPr>
        <p:spPr>
          <a:xfrm>
            <a:off x="1821450" y="4401600"/>
            <a:ext cx="1534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dirty="0">
                <a:solidFill>
                  <a:srgbClr val="222222"/>
                </a:solidFill>
              </a:rPr>
              <a:t>find</a:t>
            </a:r>
            <a:r>
              <a:rPr lang="en" sz="1000" b="1" dirty="0">
                <a:solidFill>
                  <a:srgbClr val="38761D"/>
                </a:solidFill>
              </a:rPr>
              <a:t> “cup”</a:t>
            </a:r>
            <a:endParaRPr sz="1000" b="1" dirty="0">
              <a:solidFill>
                <a:srgbClr val="38761D"/>
              </a:solidFill>
            </a:endParaRPr>
          </a:p>
        </p:txBody>
      </p:sp>
      <p:sp>
        <p:nvSpPr>
          <p:cNvPr id="125" name="Google Shape;125;p15"/>
          <p:cNvSpPr txBox="1"/>
          <p:nvPr/>
        </p:nvSpPr>
        <p:spPr>
          <a:xfrm>
            <a:off x="3091966" y="3656660"/>
            <a:ext cx="6510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dirty="0"/>
              <a:t>…</a:t>
            </a:r>
            <a:endParaRPr sz="900" dirty="0"/>
          </a:p>
        </p:txBody>
      </p:sp>
      <p:sp>
        <p:nvSpPr>
          <p:cNvPr id="126" name="Google Shape;126;p15"/>
          <p:cNvSpPr txBox="1"/>
          <p:nvPr/>
        </p:nvSpPr>
        <p:spPr>
          <a:xfrm>
            <a:off x="1468675" y="4672951"/>
            <a:ext cx="84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666666"/>
                </a:solidFill>
              </a:rPr>
              <a:t>Training</a:t>
            </a:r>
            <a:endParaRPr>
              <a:solidFill>
                <a:srgbClr val="666666"/>
              </a:solidFill>
            </a:endParaRPr>
          </a:p>
        </p:txBody>
      </p:sp>
      <p:sp>
        <p:nvSpPr>
          <p:cNvPr id="127" name="Google Shape;127;p15"/>
          <p:cNvSpPr txBox="1"/>
          <p:nvPr/>
        </p:nvSpPr>
        <p:spPr>
          <a:xfrm>
            <a:off x="5583475" y="4749150"/>
            <a:ext cx="103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666666"/>
                </a:solidFill>
              </a:rPr>
              <a:t>Inference</a:t>
            </a:r>
            <a:endParaRPr>
              <a:solidFill>
                <a:srgbClr val="666666"/>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3498"/>
    </mc:Choice>
    <mc:Fallback xmlns="">
      <p:transition spd="slow" advTm="234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8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0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0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10"/>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1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12"/>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1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1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19"/>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20"/>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2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2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2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24"/>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2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26"/>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6"/>
          <p:cNvSpPr txBox="1">
            <a:spLocks noGrp="1"/>
          </p:cNvSpPr>
          <p:nvPr>
            <p:ph type="title"/>
          </p:nvPr>
        </p:nvSpPr>
        <p:spPr>
          <a:xfrm>
            <a:off x="295425" y="535591"/>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Gaze Prediction for HCI applications</a:t>
            </a:r>
            <a:endParaRPr/>
          </a:p>
        </p:txBody>
      </p:sp>
      <p:sp>
        <p:nvSpPr>
          <p:cNvPr id="133" name="Google Shape;133;p16"/>
          <p:cNvSpPr txBox="1">
            <a:spLocks noGrp="1"/>
          </p:cNvSpPr>
          <p:nvPr>
            <p:ph type="body" idx="1"/>
          </p:nvPr>
        </p:nvSpPr>
        <p:spPr>
          <a:xfrm>
            <a:off x="311700" y="1152475"/>
            <a:ext cx="5566500" cy="15876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Recently,</a:t>
            </a:r>
            <a:r>
              <a:rPr lang="en" sz="1600" i="1"/>
              <a:t> gaze prediction</a:t>
            </a:r>
            <a:r>
              <a:rPr lang="en" sz="1600"/>
              <a:t> models </a:t>
            </a:r>
            <a:r>
              <a:rPr lang="en" sz="1600" i="1"/>
              <a:t>for</a:t>
            </a:r>
            <a:r>
              <a:rPr lang="en" sz="1600"/>
              <a:t> </a:t>
            </a:r>
            <a:r>
              <a:rPr lang="en" sz="1600" i="1"/>
              <a:t>visual search</a:t>
            </a:r>
            <a:r>
              <a:rPr lang="en" sz="1600"/>
              <a:t> have been used in several </a:t>
            </a:r>
            <a:r>
              <a:rPr lang="en" sz="1600" i="1"/>
              <a:t>HCI</a:t>
            </a:r>
            <a:r>
              <a:rPr lang="en" sz="1600"/>
              <a:t> applications</a:t>
            </a:r>
            <a:endParaRPr sz="1600"/>
          </a:p>
          <a:p>
            <a:pPr marL="914400" lvl="1" indent="-330200" algn="l" rtl="0">
              <a:spcBef>
                <a:spcPts val="0"/>
              </a:spcBef>
              <a:spcAft>
                <a:spcPts val="0"/>
              </a:spcAft>
              <a:buSzPts val="1600"/>
              <a:buChar char="○"/>
            </a:pPr>
            <a:r>
              <a:rPr lang="en" sz="1600"/>
              <a:t>AR/VR</a:t>
            </a:r>
            <a:endParaRPr sz="1600"/>
          </a:p>
          <a:p>
            <a:pPr marL="914400" lvl="1" indent="-330200" algn="l" rtl="0">
              <a:spcBef>
                <a:spcPts val="0"/>
              </a:spcBef>
              <a:spcAft>
                <a:spcPts val="0"/>
              </a:spcAft>
              <a:buSzPts val="1600"/>
              <a:buChar char="○"/>
            </a:pPr>
            <a:r>
              <a:rPr lang="en" sz="1600"/>
              <a:t>Robotics</a:t>
            </a:r>
            <a:endParaRPr sz="1600"/>
          </a:p>
        </p:txBody>
      </p:sp>
      <p:pic>
        <p:nvPicPr>
          <p:cNvPr id="134" name="Google Shape;134;p16"/>
          <p:cNvPicPr preferRelativeResize="0"/>
          <p:nvPr/>
        </p:nvPicPr>
        <p:blipFill>
          <a:blip r:embed="rId4">
            <a:alphaModFix/>
          </a:blip>
          <a:stretch>
            <a:fillRect/>
          </a:stretch>
        </p:blipFill>
        <p:spPr>
          <a:xfrm>
            <a:off x="5928226" y="1992972"/>
            <a:ext cx="3063374" cy="2042250"/>
          </a:xfrm>
          <a:prstGeom prst="rect">
            <a:avLst/>
          </a:prstGeom>
          <a:noFill/>
          <a:ln>
            <a:noFill/>
          </a:ln>
        </p:spPr>
      </p:pic>
      <p:sp>
        <p:nvSpPr>
          <p:cNvPr id="135" name="Google Shape;135;p16"/>
          <p:cNvSpPr txBox="1"/>
          <p:nvPr/>
        </p:nvSpPr>
        <p:spPr>
          <a:xfrm>
            <a:off x="311700" y="2587600"/>
            <a:ext cx="5566500" cy="1231500"/>
          </a:xfrm>
          <a:prstGeom prst="rect">
            <a:avLst/>
          </a:prstGeom>
          <a:noFill/>
          <a:ln>
            <a:noFill/>
          </a:ln>
        </p:spPr>
        <p:txBody>
          <a:bodyPr spcFirstLastPara="1" wrap="square" lIns="91425" tIns="0" rIns="91425" bIns="0" anchor="t" anchorCtr="0">
            <a:spAutoFit/>
          </a:bodyPr>
          <a:lstStyle/>
          <a:p>
            <a:pPr marL="457200" lvl="0" indent="-330200" algn="l" rtl="0">
              <a:lnSpc>
                <a:spcPct val="100000"/>
              </a:lnSpc>
              <a:spcBef>
                <a:spcPts val="0"/>
              </a:spcBef>
              <a:spcAft>
                <a:spcPts val="0"/>
              </a:spcAft>
              <a:buClr>
                <a:schemeClr val="dk2"/>
              </a:buClr>
              <a:buSzPts val="1600"/>
              <a:buChar char="●"/>
            </a:pPr>
            <a:r>
              <a:rPr lang="en" sz="1600" dirty="0">
                <a:solidFill>
                  <a:schemeClr val="dk2"/>
                </a:solidFill>
              </a:rPr>
              <a:t>Besides being accurate and fast, these models must be </a:t>
            </a:r>
            <a:r>
              <a:rPr lang="en" sz="1600" i="1" dirty="0">
                <a:solidFill>
                  <a:schemeClr val="dk2"/>
                </a:solidFill>
              </a:rPr>
              <a:t>scalable</a:t>
            </a:r>
            <a:endParaRPr sz="1600" i="1" dirty="0">
              <a:solidFill>
                <a:schemeClr val="dk2"/>
              </a:solidFill>
            </a:endParaRPr>
          </a:p>
          <a:p>
            <a:pPr marL="914400" lvl="1" indent="-330200" algn="l" rtl="0">
              <a:lnSpc>
                <a:spcPct val="100000"/>
              </a:lnSpc>
              <a:spcBef>
                <a:spcPts val="0"/>
              </a:spcBef>
              <a:spcAft>
                <a:spcPts val="0"/>
              </a:spcAft>
              <a:buClr>
                <a:schemeClr val="dk2"/>
              </a:buClr>
              <a:buSzPts val="1600"/>
              <a:buChar char="○"/>
            </a:pPr>
            <a:r>
              <a:rPr lang="en" sz="1600" dirty="0">
                <a:solidFill>
                  <a:schemeClr val="dk2"/>
                </a:solidFill>
              </a:rPr>
              <a:t>Must extend to new targets in the real world</a:t>
            </a:r>
            <a:endParaRPr sz="1600" dirty="0">
              <a:solidFill>
                <a:schemeClr val="dk2"/>
              </a:solidFill>
            </a:endParaRPr>
          </a:p>
          <a:p>
            <a:pPr marL="1371600" lvl="2" indent="-330200" algn="l" rtl="0">
              <a:lnSpc>
                <a:spcPct val="100000"/>
              </a:lnSpc>
              <a:spcBef>
                <a:spcPts val="0"/>
              </a:spcBef>
              <a:spcAft>
                <a:spcPts val="0"/>
              </a:spcAft>
              <a:buClr>
                <a:schemeClr val="dk2"/>
              </a:buClr>
              <a:buSzPts val="1600"/>
              <a:buChar char="■"/>
            </a:pPr>
            <a:r>
              <a:rPr lang="en" sz="1600" dirty="0">
                <a:solidFill>
                  <a:schemeClr val="dk2"/>
                </a:solidFill>
              </a:rPr>
              <a:t>Collecting annotation for all possible targets is impractical!</a:t>
            </a:r>
            <a:endParaRPr sz="1600" dirty="0">
              <a:solidFill>
                <a:schemeClr val="dk2"/>
              </a:solidFill>
            </a:endParaRPr>
          </a:p>
        </p:txBody>
      </p:sp>
      <p:sp>
        <p:nvSpPr>
          <p:cNvPr id="136" name="Google Shape;136;p16"/>
          <p:cNvSpPr txBox="1"/>
          <p:nvPr/>
        </p:nvSpPr>
        <p:spPr>
          <a:xfrm>
            <a:off x="428300" y="4787450"/>
            <a:ext cx="5826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dirty="0">
                <a:solidFill>
                  <a:srgbClr val="999999"/>
                </a:solidFill>
              </a:rPr>
              <a:t>Image courtesy:  TOBII VR</a:t>
            </a:r>
            <a:endParaRPr sz="900" dirty="0">
              <a:solidFill>
                <a:srgbClr val="999999"/>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5263"/>
    </mc:Choice>
    <mc:Fallback xmlns="">
      <p:transition spd="slow" advTm="252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3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3">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3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35">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5">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ZeroGaze</a:t>
            </a:r>
            <a:endParaRPr/>
          </a:p>
        </p:txBody>
      </p:sp>
      <p:sp>
        <p:nvSpPr>
          <p:cNvPr id="142" name="Google Shape;142;p17"/>
          <p:cNvSpPr txBox="1">
            <a:spLocks noGrp="1"/>
          </p:cNvSpPr>
          <p:nvPr>
            <p:ph type="body" idx="1"/>
          </p:nvPr>
        </p:nvSpPr>
        <p:spPr>
          <a:xfrm>
            <a:off x="311700" y="1152475"/>
            <a:ext cx="8520600" cy="11700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dirty="0"/>
              <a:t>We introduce the </a:t>
            </a:r>
            <a:r>
              <a:rPr lang="en" sz="1600" b="1" i="1" dirty="0" err="1"/>
              <a:t>ZeroGaze</a:t>
            </a:r>
            <a:r>
              <a:rPr lang="en" sz="1600" dirty="0"/>
              <a:t> task </a:t>
            </a:r>
            <a:endParaRPr sz="1600" dirty="0"/>
          </a:p>
          <a:p>
            <a:pPr marL="914400" lvl="1" indent="-330200" algn="l" rtl="0">
              <a:spcBef>
                <a:spcPts val="0"/>
              </a:spcBef>
              <a:spcAft>
                <a:spcPts val="0"/>
              </a:spcAft>
              <a:buSzPts val="1600"/>
              <a:buChar char="○"/>
            </a:pPr>
            <a:r>
              <a:rPr lang="en" sz="1600" dirty="0"/>
              <a:t>Tests </a:t>
            </a:r>
            <a:r>
              <a:rPr lang="en" sz="1600" i="1" dirty="0"/>
              <a:t>scalability</a:t>
            </a:r>
            <a:r>
              <a:rPr lang="en" sz="1600" dirty="0"/>
              <a:t> of gaze prediction models for visual search</a:t>
            </a:r>
            <a:endParaRPr sz="1600" dirty="0"/>
          </a:p>
          <a:p>
            <a:pPr marL="914400" lvl="1" indent="-330200" algn="l" rtl="0">
              <a:spcBef>
                <a:spcPts val="0"/>
              </a:spcBef>
              <a:spcAft>
                <a:spcPts val="0"/>
              </a:spcAft>
              <a:buSzPts val="1600"/>
              <a:buChar char="○"/>
            </a:pPr>
            <a:r>
              <a:rPr lang="en" sz="1600" dirty="0"/>
              <a:t>Extends </a:t>
            </a:r>
            <a:r>
              <a:rPr lang="en" sz="1600" i="1" dirty="0"/>
              <a:t>zero-shot learning </a:t>
            </a:r>
            <a:r>
              <a:rPr lang="en" sz="1600" dirty="0"/>
              <a:t>to gaze prediction</a:t>
            </a:r>
            <a:endParaRPr sz="1600" i="1" dirty="0"/>
          </a:p>
          <a:p>
            <a:pPr marL="914400" lvl="0" indent="0" algn="l" rtl="0">
              <a:spcBef>
                <a:spcPts val="1200"/>
              </a:spcBef>
              <a:spcAft>
                <a:spcPts val="1200"/>
              </a:spcAft>
              <a:buNone/>
            </a:pPr>
            <a:endParaRPr sz="1600" dirty="0"/>
          </a:p>
        </p:txBody>
      </p:sp>
      <p:sp>
        <p:nvSpPr>
          <p:cNvPr id="143" name="Google Shape;143;p17"/>
          <p:cNvSpPr txBox="1"/>
          <p:nvPr/>
        </p:nvSpPr>
        <p:spPr>
          <a:xfrm>
            <a:off x="498450" y="2928763"/>
            <a:ext cx="13119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Training Dataset: </a:t>
            </a:r>
            <a:endParaRPr b="1"/>
          </a:p>
          <a:p>
            <a:pPr marL="0" lvl="0" indent="0" algn="ctr" rtl="0">
              <a:spcBef>
                <a:spcPts val="0"/>
              </a:spcBef>
              <a:spcAft>
                <a:spcPts val="0"/>
              </a:spcAft>
              <a:buNone/>
            </a:pPr>
            <a:r>
              <a:rPr lang="en"/>
              <a:t>Gaze data for </a:t>
            </a:r>
            <a:r>
              <a:rPr lang="en" i="1"/>
              <a:t>N</a:t>
            </a:r>
            <a:r>
              <a:rPr lang="en"/>
              <a:t> categories </a:t>
            </a:r>
            <a:endParaRPr/>
          </a:p>
        </p:txBody>
      </p:sp>
      <p:grpSp>
        <p:nvGrpSpPr>
          <p:cNvPr id="144" name="Google Shape;144;p17"/>
          <p:cNvGrpSpPr/>
          <p:nvPr/>
        </p:nvGrpSpPr>
        <p:grpSpPr>
          <a:xfrm>
            <a:off x="1852727" y="2386012"/>
            <a:ext cx="1274197" cy="2531913"/>
            <a:chOff x="1852727" y="2157412"/>
            <a:chExt cx="1274197" cy="2531913"/>
          </a:xfrm>
        </p:grpSpPr>
        <p:pic>
          <p:nvPicPr>
            <p:cNvPr id="145" name="Google Shape;145;p17"/>
            <p:cNvPicPr preferRelativeResize="0"/>
            <p:nvPr/>
          </p:nvPicPr>
          <p:blipFill rotWithShape="1">
            <a:blip r:embed="rId4">
              <a:alphaModFix/>
            </a:blip>
            <a:srcRect l="9360" t="6279" r="10837"/>
            <a:stretch/>
          </p:blipFill>
          <p:spPr>
            <a:xfrm>
              <a:off x="1978727" y="2157412"/>
              <a:ext cx="863535" cy="451235"/>
            </a:xfrm>
            <a:prstGeom prst="rect">
              <a:avLst/>
            </a:prstGeom>
            <a:noFill/>
            <a:ln>
              <a:noFill/>
            </a:ln>
          </p:spPr>
        </p:pic>
        <p:pic>
          <p:nvPicPr>
            <p:cNvPr id="146" name="Google Shape;146;p17"/>
            <p:cNvPicPr preferRelativeResize="0"/>
            <p:nvPr/>
          </p:nvPicPr>
          <p:blipFill rotWithShape="1">
            <a:blip r:embed="rId5">
              <a:alphaModFix/>
            </a:blip>
            <a:srcRect l="5824" t="6279" r="7633"/>
            <a:stretch/>
          </p:blipFill>
          <p:spPr>
            <a:xfrm>
              <a:off x="1965829" y="2997893"/>
              <a:ext cx="885017" cy="451235"/>
            </a:xfrm>
            <a:prstGeom prst="rect">
              <a:avLst/>
            </a:prstGeom>
            <a:noFill/>
            <a:ln>
              <a:noFill/>
            </a:ln>
          </p:spPr>
        </p:pic>
        <p:pic>
          <p:nvPicPr>
            <p:cNvPr id="147" name="Google Shape;147;p17"/>
            <p:cNvPicPr preferRelativeResize="0"/>
            <p:nvPr/>
          </p:nvPicPr>
          <p:blipFill rotWithShape="1">
            <a:blip r:embed="rId6">
              <a:alphaModFix/>
            </a:blip>
            <a:srcRect l="21260" t="10825" r="17152" b="9752"/>
            <a:stretch/>
          </p:blipFill>
          <p:spPr>
            <a:xfrm>
              <a:off x="1990867" y="3909944"/>
              <a:ext cx="863534" cy="437155"/>
            </a:xfrm>
            <a:prstGeom prst="rect">
              <a:avLst/>
            </a:prstGeom>
            <a:noFill/>
            <a:ln>
              <a:noFill/>
            </a:ln>
          </p:spPr>
        </p:pic>
        <p:sp>
          <p:nvSpPr>
            <p:cNvPr id="148" name="Google Shape;148;p17"/>
            <p:cNvSpPr txBox="1"/>
            <p:nvPr/>
          </p:nvSpPr>
          <p:spPr>
            <a:xfrm>
              <a:off x="1905319" y="2582725"/>
              <a:ext cx="10980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rgbClr val="222222"/>
                  </a:solidFill>
                </a:rPr>
                <a:t>find</a:t>
              </a:r>
              <a:r>
                <a:rPr lang="en" sz="1100" b="1">
                  <a:solidFill>
                    <a:srgbClr val="38761D"/>
                  </a:solidFill>
                </a:rPr>
                <a:t> “fork”</a:t>
              </a:r>
              <a:endParaRPr sz="1100" b="1">
                <a:solidFill>
                  <a:srgbClr val="38761D"/>
                </a:solidFill>
              </a:endParaRPr>
            </a:p>
          </p:txBody>
        </p:sp>
        <p:sp>
          <p:nvSpPr>
            <p:cNvPr id="149" name="Google Shape;149;p17"/>
            <p:cNvSpPr txBox="1"/>
            <p:nvPr/>
          </p:nvSpPr>
          <p:spPr>
            <a:xfrm>
              <a:off x="1852727" y="3420925"/>
              <a:ext cx="10980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rgbClr val="222222"/>
                  </a:solidFill>
                </a:rPr>
                <a:t>find</a:t>
              </a:r>
              <a:r>
                <a:rPr lang="en" sz="1100" b="1">
                  <a:solidFill>
                    <a:srgbClr val="38761D"/>
                  </a:solidFill>
                </a:rPr>
                <a:t> “cup”</a:t>
              </a:r>
              <a:endParaRPr sz="1100" b="1">
                <a:solidFill>
                  <a:srgbClr val="38761D"/>
                </a:solidFill>
              </a:endParaRPr>
            </a:p>
          </p:txBody>
        </p:sp>
        <p:sp>
          <p:nvSpPr>
            <p:cNvPr id="150" name="Google Shape;150;p17"/>
            <p:cNvSpPr txBox="1"/>
            <p:nvPr/>
          </p:nvSpPr>
          <p:spPr>
            <a:xfrm>
              <a:off x="1869324" y="4335325"/>
              <a:ext cx="12576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rgbClr val="222222"/>
                  </a:solidFill>
                </a:rPr>
                <a:t>find</a:t>
              </a:r>
              <a:r>
                <a:rPr lang="en" sz="1100" b="1">
                  <a:solidFill>
                    <a:srgbClr val="38761D"/>
                  </a:solidFill>
                </a:rPr>
                <a:t> “laptop”</a:t>
              </a:r>
              <a:endParaRPr sz="1100" b="1">
                <a:solidFill>
                  <a:srgbClr val="38761D"/>
                </a:solidFill>
              </a:endParaRPr>
            </a:p>
          </p:txBody>
        </p:sp>
      </p:grpSp>
      <p:sp>
        <p:nvSpPr>
          <p:cNvPr id="151" name="Google Shape;151;p17"/>
          <p:cNvSpPr/>
          <p:nvPr/>
        </p:nvSpPr>
        <p:spPr>
          <a:xfrm>
            <a:off x="1913000" y="2292850"/>
            <a:ext cx="1036800" cy="2613000"/>
          </a:xfrm>
          <a:prstGeom prst="roundRect">
            <a:avLst>
              <a:gd name="adj" fmla="val 16667"/>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7"/>
          <p:cNvSpPr txBox="1"/>
          <p:nvPr/>
        </p:nvSpPr>
        <p:spPr>
          <a:xfrm>
            <a:off x="5502000" y="3750000"/>
            <a:ext cx="28731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t>ZeroGaze</a:t>
            </a:r>
            <a:endParaRPr sz="1600" b="1"/>
          </a:p>
          <a:p>
            <a:pPr marL="0" lvl="0" indent="0" algn="ctr" rtl="0">
              <a:spcBef>
                <a:spcPts val="0"/>
              </a:spcBef>
              <a:spcAft>
                <a:spcPts val="0"/>
              </a:spcAft>
              <a:buNone/>
            </a:pPr>
            <a:r>
              <a:rPr lang="en" sz="1100"/>
              <a:t>Search category </a:t>
            </a:r>
            <a:r>
              <a:rPr lang="en" sz="1100" i="1"/>
              <a:t>outside</a:t>
            </a:r>
            <a:r>
              <a:rPr lang="en" sz="1100"/>
              <a:t> N categories</a:t>
            </a:r>
            <a:endParaRPr sz="1100"/>
          </a:p>
        </p:txBody>
      </p:sp>
      <p:sp>
        <p:nvSpPr>
          <p:cNvPr id="153" name="Google Shape;153;p17"/>
          <p:cNvSpPr txBox="1"/>
          <p:nvPr/>
        </p:nvSpPr>
        <p:spPr>
          <a:xfrm>
            <a:off x="3418525" y="3750000"/>
            <a:ext cx="23385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dirty="0" err="1"/>
              <a:t>GazeTrain</a:t>
            </a:r>
            <a:endParaRPr sz="1600" b="1" dirty="0"/>
          </a:p>
          <a:p>
            <a:pPr marL="0" lvl="0" indent="0" algn="ctr" rtl="0">
              <a:spcBef>
                <a:spcPts val="0"/>
              </a:spcBef>
              <a:spcAft>
                <a:spcPts val="0"/>
              </a:spcAft>
              <a:buNone/>
            </a:pPr>
            <a:r>
              <a:rPr lang="en" sz="1100" dirty="0">
                <a:solidFill>
                  <a:schemeClr val="dk1"/>
                </a:solidFill>
              </a:rPr>
              <a:t>Search category </a:t>
            </a:r>
            <a:r>
              <a:rPr lang="en" sz="1100" i="1" dirty="0">
                <a:solidFill>
                  <a:schemeClr val="dk1"/>
                </a:solidFill>
              </a:rPr>
              <a:t>in</a:t>
            </a:r>
            <a:r>
              <a:rPr lang="en" sz="1100" dirty="0">
                <a:solidFill>
                  <a:schemeClr val="dk1"/>
                </a:solidFill>
              </a:rPr>
              <a:t> N categories</a:t>
            </a:r>
            <a:endParaRPr sz="1600" b="1" dirty="0"/>
          </a:p>
        </p:txBody>
      </p:sp>
      <p:cxnSp>
        <p:nvCxnSpPr>
          <p:cNvPr id="154" name="Google Shape;154;p17"/>
          <p:cNvCxnSpPr/>
          <p:nvPr/>
        </p:nvCxnSpPr>
        <p:spPr>
          <a:xfrm>
            <a:off x="3494725" y="2302150"/>
            <a:ext cx="0" cy="2594400"/>
          </a:xfrm>
          <a:prstGeom prst="straightConnector1">
            <a:avLst/>
          </a:prstGeom>
          <a:noFill/>
          <a:ln w="9525" cap="flat" cmpd="sng">
            <a:solidFill>
              <a:schemeClr val="dk2"/>
            </a:solidFill>
            <a:prstDash val="lgDashDot"/>
            <a:round/>
            <a:headEnd type="none" w="med" len="med"/>
            <a:tailEnd type="none" w="med" len="med"/>
          </a:ln>
        </p:spPr>
      </p:cxnSp>
      <p:pic>
        <p:nvPicPr>
          <p:cNvPr id="155" name="Google Shape;155;p17"/>
          <p:cNvPicPr preferRelativeResize="0"/>
          <p:nvPr/>
        </p:nvPicPr>
        <p:blipFill>
          <a:blip r:embed="rId7">
            <a:alphaModFix/>
          </a:blip>
          <a:stretch>
            <a:fillRect/>
          </a:stretch>
        </p:blipFill>
        <p:spPr>
          <a:xfrm>
            <a:off x="5996150" y="2307662"/>
            <a:ext cx="1872141" cy="1199625"/>
          </a:xfrm>
          <a:prstGeom prst="rect">
            <a:avLst/>
          </a:prstGeom>
          <a:noFill/>
          <a:ln>
            <a:noFill/>
          </a:ln>
        </p:spPr>
      </p:pic>
      <p:sp>
        <p:nvSpPr>
          <p:cNvPr id="156" name="Google Shape;156;p17"/>
          <p:cNvSpPr txBox="1"/>
          <p:nvPr/>
        </p:nvSpPr>
        <p:spPr>
          <a:xfrm>
            <a:off x="6225750" y="3412875"/>
            <a:ext cx="15345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rgbClr val="222222"/>
                </a:solidFill>
              </a:rPr>
              <a:t>find</a:t>
            </a:r>
            <a:r>
              <a:rPr lang="en" sz="1300" b="1">
                <a:solidFill>
                  <a:srgbClr val="38761D"/>
                </a:solidFill>
              </a:rPr>
              <a:t> “</a:t>
            </a:r>
            <a:r>
              <a:rPr lang="en" sz="1300" b="1">
                <a:solidFill>
                  <a:srgbClr val="CC0000"/>
                </a:solidFill>
              </a:rPr>
              <a:t>keyboard</a:t>
            </a:r>
            <a:r>
              <a:rPr lang="en" sz="1300" b="1">
                <a:solidFill>
                  <a:srgbClr val="38761D"/>
                </a:solidFill>
              </a:rPr>
              <a:t>”</a:t>
            </a:r>
            <a:endParaRPr sz="1300" b="1">
              <a:solidFill>
                <a:srgbClr val="38761D"/>
              </a:solidFill>
            </a:endParaRPr>
          </a:p>
        </p:txBody>
      </p:sp>
      <p:pic>
        <p:nvPicPr>
          <p:cNvPr id="157" name="Google Shape;157;p17"/>
          <p:cNvPicPr preferRelativeResize="0"/>
          <p:nvPr/>
        </p:nvPicPr>
        <p:blipFill>
          <a:blip r:embed="rId8">
            <a:alphaModFix/>
          </a:blip>
          <a:stretch>
            <a:fillRect/>
          </a:stretch>
        </p:blipFill>
        <p:spPr>
          <a:xfrm>
            <a:off x="3648563" y="2322471"/>
            <a:ext cx="1825931" cy="1170000"/>
          </a:xfrm>
          <a:prstGeom prst="rect">
            <a:avLst/>
          </a:prstGeom>
          <a:noFill/>
          <a:ln>
            <a:noFill/>
          </a:ln>
        </p:spPr>
      </p:pic>
      <p:sp>
        <p:nvSpPr>
          <p:cNvPr id="158" name="Google Shape;158;p17"/>
          <p:cNvSpPr txBox="1"/>
          <p:nvPr/>
        </p:nvSpPr>
        <p:spPr>
          <a:xfrm>
            <a:off x="3777500" y="3412875"/>
            <a:ext cx="15345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rgbClr val="222222"/>
                </a:solidFill>
              </a:rPr>
              <a:t>find</a:t>
            </a:r>
            <a:r>
              <a:rPr lang="en" sz="1300" b="1">
                <a:solidFill>
                  <a:srgbClr val="38761D"/>
                </a:solidFill>
              </a:rPr>
              <a:t> “fork”</a:t>
            </a:r>
            <a:endParaRPr sz="1300" b="1">
              <a:solidFill>
                <a:srgbClr val="38761D"/>
              </a:solidFill>
            </a:endParaRPr>
          </a:p>
        </p:txBody>
      </p:sp>
      <p:cxnSp>
        <p:nvCxnSpPr>
          <p:cNvPr id="159" name="Google Shape;159;p17"/>
          <p:cNvCxnSpPr/>
          <p:nvPr/>
        </p:nvCxnSpPr>
        <p:spPr>
          <a:xfrm>
            <a:off x="5628325" y="2302150"/>
            <a:ext cx="0" cy="2594400"/>
          </a:xfrm>
          <a:prstGeom prst="straightConnector1">
            <a:avLst/>
          </a:prstGeom>
          <a:noFill/>
          <a:ln w="9525" cap="flat" cmpd="sng">
            <a:solidFill>
              <a:schemeClr val="dk2"/>
            </a:solidFill>
            <a:prstDash val="lgDashDot"/>
            <a:round/>
            <a:headEnd type="none" w="med" len="med"/>
            <a:tailEnd type="none" w="med" len="med"/>
          </a:ln>
        </p:spPr>
      </p:cxn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2363"/>
    </mc:Choice>
    <mc:Fallback xmlns="">
      <p:transition spd="slow" advTm="323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4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5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54"/>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1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9"/>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nodeType="afterEffect">
                                  <p:stCondLst>
                                    <p:cond delay="0"/>
                                  </p:stCondLst>
                                  <p:childTnLst>
                                    <p:set>
                                      <p:cBhvr>
                                        <p:cTn id="45" dur="1" fill="hold">
                                          <p:stCondLst>
                                            <p:cond delay="0"/>
                                          </p:stCondLst>
                                        </p:cTn>
                                        <p:tgtEl>
                                          <p:spTgt spid="15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55"/>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Gazeformer</a:t>
            </a:r>
            <a:endParaRPr/>
          </a:p>
        </p:txBody>
      </p:sp>
      <p:sp>
        <p:nvSpPr>
          <p:cNvPr id="165" name="Google Shape;165;p18"/>
          <p:cNvSpPr txBox="1">
            <a:spLocks noGrp="1"/>
          </p:cNvSpPr>
          <p:nvPr>
            <p:ph type="body" idx="1"/>
          </p:nvPr>
        </p:nvSpPr>
        <p:spPr>
          <a:xfrm>
            <a:off x="300549" y="1446555"/>
            <a:ext cx="85206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sz="1600" dirty="0"/>
              <a:t>We solve </a:t>
            </a:r>
            <a:r>
              <a:rPr lang="en" sz="1600" dirty="0" err="1"/>
              <a:t>ZeroGaze</a:t>
            </a:r>
            <a:r>
              <a:rPr lang="en" sz="1600" dirty="0"/>
              <a:t> with the novel </a:t>
            </a:r>
            <a:r>
              <a:rPr lang="en" sz="1600" i="1" dirty="0" err="1"/>
              <a:t>Gazeformer</a:t>
            </a:r>
            <a:r>
              <a:rPr lang="en" sz="1600" dirty="0"/>
              <a:t> model</a:t>
            </a:r>
            <a:endParaRPr sz="1600" dirty="0"/>
          </a:p>
          <a:p>
            <a:pPr marL="914400" lvl="1" indent="-330200" algn="l" rtl="0">
              <a:spcBef>
                <a:spcPts val="0"/>
              </a:spcBef>
              <a:spcAft>
                <a:spcPts val="0"/>
              </a:spcAft>
              <a:buSzPts val="1600"/>
              <a:buChar char="○"/>
            </a:pPr>
            <a:r>
              <a:rPr lang="en" sz="1600" dirty="0"/>
              <a:t>Improves scalability, effectiveness and efficiency of gaze prediction</a:t>
            </a:r>
            <a:endParaRPr sz="1600" dirty="0"/>
          </a:p>
          <a:p>
            <a:pPr marL="457200" lvl="0" indent="-330200" algn="l" rtl="0">
              <a:spcBef>
                <a:spcPts val="0"/>
              </a:spcBef>
              <a:spcAft>
                <a:spcPts val="0"/>
              </a:spcAft>
              <a:buSzPts val="1600"/>
              <a:buChar char="●"/>
            </a:pPr>
            <a:r>
              <a:rPr lang="en" sz="1600" dirty="0"/>
              <a:t>Key components of </a:t>
            </a:r>
            <a:r>
              <a:rPr lang="en" sz="1600" i="1" dirty="0" err="1"/>
              <a:t>Gazeformer</a:t>
            </a:r>
            <a:endParaRPr sz="1600" i="1" dirty="0"/>
          </a:p>
          <a:p>
            <a:pPr marL="914400" lvl="1" indent="-330200" algn="l" rtl="0">
              <a:spcBef>
                <a:spcPts val="0"/>
              </a:spcBef>
              <a:spcAft>
                <a:spcPts val="0"/>
              </a:spcAft>
              <a:buSzPts val="1600"/>
              <a:buChar char="○"/>
            </a:pPr>
            <a:r>
              <a:rPr lang="en" sz="1600" i="1" dirty="0"/>
              <a:t>Language-based Target Encoding</a:t>
            </a:r>
            <a:endParaRPr sz="1600" i="1" dirty="0"/>
          </a:p>
          <a:p>
            <a:pPr marL="914400" lvl="1" indent="-330200" algn="l" rtl="0">
              <a:spcBef>
                <a:spcPts val="0"/>
              </a:spcBef>
              <a:spcAft>
                <a:spcPts val="0"/>
              </a:spcAft>
              <a:buSzPts val="1600"/>
              <a:buChar char="○"/>
            </a:pPr>
            <a:r>
              <a:rPr lang="en" sz="1600" i="1" dirty="0"/>
              <a:t>Transformer Encoder-Decoder Architecture</a:t>
            </a:r>
            <a:endParaRPr sz="1600" i="1" dirty="0"/>
          </a:p>
          <a:p>
            <a:pPr marL="914400" lvl="1" indent="-330200" algn="l" rtl="0">
              <a:spcBef>
                <a:spcPts val="0"/>
              </a:spcBef>
              <a:spcAft>
                <a:spcPts val="0"/>
              </a:spcAft>
              <a:buSzPts val="1600"/>
              <a:buChar char="○"/>
            </a:pPr>
            <a:r>
              <a:rPr lang="en" sz="1600" i="1" dirty="0"/>
              <a:t>Fixation Modeling in Image Space</a:t>
            </a:r>
            <a:endParaRPr sz="1600" i="1" dirty="0"/>
          </a:p>
          <a:p>
            <a:pPr marL="914400" lvl="0" indent="0" algn="l" rtl="0">
              <a:spcBef>
                <a:spcPts val="1200"/>
              </a:spcBef>
              <a:spcAft>
                <a:spcPts val="1200"/>
              </a:spcAft>
              <a:buNone/>
            </a:pPr>
            <a:endParaRPr sz="160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1665"/>
    </mc:Choice>
    <mc:Fallback xmlns="">
      <p:transition spd="slow" advTm="216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Language-based Target Encoding</a:t>
            </a:r>
            <a:endParaRPr/>
          </a:p>
        </p:txBody>
      </p:sp>
      <p:sp>
        <p:nvSpPr>
          <p:cNvPr id="171" name="Google Shape;171;p19"/>
          <p:cNvSpPr txBox="1"/>
          <p:nvPr/>
        </p:nvSpPr>
        <p:spPr>
          <a:xfrm>
            <a:off x="311700" y="1555777"/>
            <a:ext cx="8433000" cy="9234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Char char="●"/>
            </a:pPr>
            <a:r>
              <a:rPr lang="en" sz="1600" i="1" dirty="0" err="1"/>
              <a:t>Gazeformer</a:t>
            </a:r>
            <a:r>
              <a:rPr lang="en" sz="1600" dirty="0"/>
              <a:t> uses a pre-trained language model to encode target name</a:t>
            </a:r>
            <a:endParaRPr sz="1600" dirty="0">
              <a:solidFill>
                <a:schemeClr val="dk1"/>
              </a:solidFill>
            </a:endParaRPr>
          </a:p>
          <a:p>
            <a:pPr marL="914400" lvl="1" indent="-330200" algn="l" rtl="0">
              <a:spcBef>
                <a:spcPts val="0"/>
              </a:spcBef>
              <a:spcAft>
                <a:spcPts val="0"/>
              </a:spcAft>
              <a:buSzPts val="1600"/>
              <a:buChar char="○"/>
            </a:pPr>
            <a:r>
              <a:rPr lang="en" sz="1600" i="1" dirty="0"/>
              <a:t>Scalable </a:t>
            </a:r>
            <a:r>
              <a:rPr lang="en" sz="1600" dirty="0"/>
              <a:t>- can encode any target using its name</a:t>
            </a:r>
            <a:endParaRPr sz="1600" dirty="0"/>
          </a:p>
          <a:p>
            <a:pPr marL="914400" lvl="1" indent="-330200" algn="l" rtl="0">
              <a:spcBef>
                <a:spcPts val="0"/>
              </a:spcBef>
              <a:spcAft>
                <a:spcPts val="0"/>
              </a:spcAft>
              <a:buSzPts val="1600"/>
              <a:buChar char="○"/>
            </a:pPr>
            <a:r>
              <a:rPr lang="en" sz="1600" dirty="0"/>
              <a:t>Embodied semantics helps extending to unknown targets</a:t>
            </a:r>
            <a:endParaRPr sz="1600" dirty="0"/>
          </a:p>
        </p:txBody>
      </p:sp>
      <p:sp>
        <p:nvSpPr>
          <p:cNvPr id="172" name="Google Shape;172;p19"/>
          <p:cNvSpPr/>
          <p:nvPr/>
        </p:nvSpPr>
        <p:spPr>
          <a:xfrm rot="-5400000">
            <a:off x="3097240" y="3071114"/>
            <a:ext cx="957275" cy="869400"/>
          </a:xfrm>
          <a:prstGeom prst="flowChartManualOperation">
            <a:avLst/>
          </a:prstGeom>
          <a:solidFill>
            <a:srgbClr val="EAD1DC"/>
          </a:solidFill>
          <a:ln w="9525" cap="flat" cmpd="sng">
            <a:solidFill>
              <a:srgbClr val="595959"/>
            </a:solidFill>
            <a:prstDash val="solid"/>
            <a:round/>
            <a:headEnd type="none" w="sm" len="sm"/>
            <a:tailEnd type="none" w="sm" len="sm"/>
          </a:ln>
        </p:spPr>
        <p:txBody>
          <a:bodyPr spcFirstLastPara="1" wrap="square" lIns="82925" tIns="82925" rIns="82925" bIns="82925" anchor="ctr" anchorCtr="0">
            <a:noAutofit/>
          </a:bodyPr>
          <a:lstStyle/>
          <a:p>
            <a:pPr marL="0" lvl="0" indent="0" algn="l" rtl="0">
              <a:spcBef>
                <a:spcPts val="0"/>
              </a:spcBef>
              <a:spcAft>
                <a:spcPts val="0"/>
              </a:spcAft>
              <a:buNone/>
            </a:pPr>
            <a:endParaRPr/>
          </a:p>
        </p:txBody>
      </p:sp>
      <p:sp>
        <p:nvSpPr>
          <p:cNvPr id="173" name="Google Shape;173;p19"/>
          <p:cNvSpPr/>
          <p:nvPr/>
        </p:nvSpPr>
        <p:spPr>
          <a:xfrm>
            <a:off x="3078429" y="3236903"/>
            <a:ext cx="1063800" cy="459600"/>
          </a:xfrm>
          <a:prstGeom prst="rect">
            <a:avLst/>
          </a:prstGeom>
          <a:noFill/>
          <a:ln>
            <a:noFill/>
          </a:ln>
        </p:spPr>
        <p:txBody>
          <a:bodyPr spcFirstLastPara="1" wrap="square" lIns="82925" tIns="82925" rIns="82925" bIns="82925" anchor="t" anchorCtr="0">
            <a:noAutofit/>
          </a:bodyPr>
          <a:lstStyle/>
          <a:p>
            <a:pPr marL="0" marR="0" lvl="0" indent="0" algn="l" rtl="0">
              <a:lnSpc>
                <a:spcPct val="100000"/>
              </a:lnSpc>
              <a:spcBef>
                <a:spcPts val="0"/>
              </a:spcBef>
              <a:spcAft>
                <a:spcPts val="0"/>
              </a:spcAft>
              <a:buNone/>
            </a:pPr>
            <a:r>
              <a:rPr lang="en" sz="1200" b="1"/>
              <a:t>Language</a:t>
            </a:r>
            <a:endParaRPr sz="1200" b="1"/>
          </a:p>
          <a:p>
            <a:pPr marL="0" marR="0" lvl="0" indent="0" algn="l" rtl="0">
              <a:lnSpc>
                <a:spcPct val="100000"/>
              </a:lnSpc>
              <a:spcBef>
                <a:spcPts val="0"/>
              </a:spcBef>
              <a:spcAft>
                <a:spcPts val="0"/>
              </a:spcAft>
              <a:buNone/>
            </a:pPr>
            <a:r>
              <a:rPr lang="en" sz="1200" b="1"/>
              <a:t>Model (LM)</a:t>
            </a:r>
            <a:endParaRPr sz="1200" b="1"/>
          </a:p>
        </p:txBody>
      </p:sp>
      <p:cxnSp>
        <p:nvCxnSpPr>
          <p:cNvPr id="174" name="Google Shape;174;p19"/>
          <p:cNvCxnSpPr/>
          <p:nvPr/>
        </p:nvCxnSpPr>
        <p:spPr>
          <a:xfrm>
            <a:off x="2279200" y="3489077"/>
            <a:ext cx="736500" cy="0"/>
          </a:xfrm>
          <a:prstGeom prst="straightConnector1">
            <a:avLst/>
          </a:prstGeom>
          <a:noFill/>
          <a:ln w="9525" cap="flat" cmpd="sng">
            <a:solidFill>
              <a:schemeClr val="dk2"/>
            </a:solidFill>
            <a:prstDash val="solid"/>
            <a:round/>
            <a:headEnd type="none" w="med" len="med"/>
            <a:tailEnd type="triangle" w="med" len="med"/>
          </a:ln>
        </p:spPr>
      </p:cxnSp>
      <p:sp>
        <p:nvSpPr>
          <p:cNvPr id="175" name="Google Shape;175;p19"/>
          <p:cNvSpPr txBox="1"/>
          <p:nvPr/>
        </p:nvSpPr>
        <p:spPr>
          <a:xfrm>
            <a:off x="1619000" y="3304702"/>
            <a:ext cx="63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t>
            </a:r>
            <a:r>
              <a:rPr lang="en" b="1">
                <a:solidFill>
                  <a:srgbClr val="0000FF"/>
                </a:solidFill>
              </a:rPr>
              <a:t>car</a:t>
            </a:r>
            <a:r>
              <a:rPr lang="en"/>
              <a:t>”</a:t>
            </a:r>
            <a:endParaRPr/>
          </a:p>
        </p:txBody>
      </p:sp>
      <p:sp>
        <p:nvSpPr>
          <p:cNvPr id="176" name="Google Shape;176;p19"/>
          <p:cNvSpPr txBox="1"/>
          <p:nvPr/>
        </p:nvSpPr>
        <p:spPr>
          <a:xfrm>
            <a:off x="1484000" y="3609502"/>
            <a:ext cx="90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t>
            </a:r>
            <a:r>
              <a:rPr lang="en" b="1">
                <a:solidFill>
                  <a:srgbClr val="0000FF"/>
                </a:solidFill>
              </a:rPr>
              <a:t>sedan</a:t>
            </a:r>
            <a:r>
              <a:rPr lang="en"/>
              <a:t>”</a:t>
            </a:r>
            <a:endParaRPr/>
          </a:p>
        </p:txBody>
      </p:sp>
      <p:sp>
        <p:nvSpPr>
          <p:cNvPr id="177" name="Google Shape;177;p19"/>
          <p:cNvSpPr txBox="1"/>
          <p:nvPr/>
        </p:nvSpPr>
        <p:spPr>
          <a:xfrm>
            <a:off x="1258100" y="3044652"/>
            <a:ext cx="147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t>
            </a:r>
            <a:r>
              <a:rPr lang="en" b="1">
                <a:solidFill>
                  <a:srgbClr val="38761D"/>
                </a:solidFill>
              </a:rPr>
              <a:t>pizza cutter</a:t>
            </a:r>
            <a:r>
              <a:rPr lang="en"/>
              <a:t>”</a:t>
            </a:r>
            <a:endParaRPr/>
          </a:p>
        </p:txBody>
      </p:sp>
      <p:cxnSp>
        <p:nvCxnSpPr>
          <p:cNvPr id="178" name="Google Shape;178;p19"/>
          <p:cNvCxnSpPr>
            <a:stCxn id="173" idx="3"/>
          </p:cNvCxnSpPr>
          <p:nvPr/>
        </p:nvCxnSpPr>
        <p:spPr>
          <a:xfrm>
            <a:off x="4142229" y="3466703"/>
            <a:ext cx="904500" cy="0"/>
          </a:xfrm>
          <a:prstGeom prst="straightConnector1">
            <a:avLst/>
          </a:prstGeom>
          <a:noFill/>
          <a:ln w="9525" cap="flat" cmpd="sng">
            <a:solidFill>
              <a:schemeClr val="dk2"/>
            </a:solidFill>
            <a:prstDash val="solid"/>
            <a:round/>
            <a:headEnd type="none" w="med" len="med"/>
            <a:tailEnd type="triangle" w="med" len="med"/>
          </a:ln>
        </p:spPr>
      </p:cxnSp>
      <p:sp>
        <p:nvSpPr>
          <p:cNvPr id="179" name="Google Shape;179;p19"/>
          <p:cNvSpPr/>
          <p:nvPr/>
        </p:nvSpPr>
        <p:spPr>
          <a:xfrm>
            <a:off x="5397450" y="3016102"/>
            <a:ext cx="1280100" cy="215400"/>
          </a:xfrm>
          <a:prstGeom prst="cube">
            <a:avLst>
              <a:gd name="adj" fmla="val 2500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9"/>
          <p:cNvSpPr/>
          <p:nvPr/>
        </p:nvSpPr>
        <p:spPr>
          <a:xfrm>
            <a:off x="5397450" y="3359002"/>
            <a:ext cx="1280100" cy="215400"/>
          </a:xfrm>
          <a:prstGeom prst="cube">
            <a:avLst>
              <a:gd name="adj" fmla="val 25000"/>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9"/>
          <p:cNvSpPr/>
          <p:nvPr/>
        </p:nvSpPr>
        <p:spPr>
          <a:xfrm>
            <a:off x="5397450" y="3701902"/>
            <a:ext cx="1280100" cy="215400"/>
          </a:xfrm>
          <a:prstGeom prst="cube">
            <a:avLst>
              <a:gd name="adj" fmla="val 25000"/>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2" name="Google Shape;182;p19"/>
          <p:cNvCxnSpPr/>
          <p:nvPr/>
        </p:nvCxnSpPr>
        <p:spPr>
          <a:xfrm>
            <a:off x="5426725" y="4171927"/>
            <a:ext cx="1200900" cy="0"/>
          </a:xfrm>
          <a:prstGeom prst="straightConnector1">
            <a:avLst/>
          </a:prstGeom>
          <a:noFill/>
          <a:ln w="9525" cap="flat" cmpd="sng">
            <a:solidFill>
              <a:schemeClr val="dk2"/>
            </a:solidFill>
            <a:prstDash val="solid"/>
            <a:round/>
            <a:headEnd type="none" w="med" len="med"/>
            <a:tailEnd type="triangle" w="med" len="med"/>
          </a:ln>
        </p:spPr>
      </p:cxnSp>
      <p:cxnSp>
        <p:nvCxnSpPr>
          <p:cNvPr id="183" name="Google Shape;183;p19"/>
          <p:cNvCxnSpPr/>
          <p:nvPr/>
        </p:nvCxnSpPr>
        <p:spPr>
          <a:xfrm rot="10800000">
            <a:off x="5332325" y="4171902"/>
            <a:ext cx="984300" cy="0"/>
          </a:xfrm>
          <a:prstGeom prst="straightConnector1">
            <a:avLst/>
          </a:prstGeom>
          <a:noFill/>
          <a:ln w="9525" cap="flat" cmpd="sng">
            <a:solidFill>
              <a:schemeClr val="dk2"/>
            </a:solidFill>
            <a:prstDash val="solid"/>
            <a:round/>
            <a:headEnd type="none" w="med" len="med"/>
            <a:tailEnd type="triangle" w="med" len="med"/>
          </a:ln>
        </p:spPr>
      </p:cxnSp>
      <p:sp>
        <p:nvSpPr>
          <p:cNvPr id="184" name="Google Shape;184;p19"/>
          <p:cNvSpPr txBox="1"/>
          <p:nvPr/>
        </p:nvSpPr>
        <p:spPr>
          <a:xfrm>
            <a:off x="5760925" y="3971802"/>
            <a:ext cx="492900" cy="3693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t>d</a:t>
            </a:r>
            <a:endParaRPr sz="120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3130"/>
    </mc:Choice>
    <mc:Fallback xmlns="">
      <p:transition spd="slow" advTm="331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9"/>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nodeType="afterEffect">
                                  <p:stCondLst>
                                    <p:cond delay="0"/>
                                  </p:stCondLst>
                                  <p:childTnLst>
                                    <p:set>
                                      <p:cBhvr>
                                        <p:cTn id="45" dur="1" fill="hold">
                                          <p:stCondLst>
                                            <p:cond delay="0"/>
                                          </p:stCondLst>
                                        </p:cTn>
                                        <p:tgtEl>
                                          <p:spTgt spid="18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83"/>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Transformer Encoder-Decoder Architecture</a:t>
            </a:r>
            <a:endParaRPr/>
          </a:p>
        </p:txBody>
      </p:sp>
      <p:sp>
        <p:nvSpPr>
          <p:cNvPr id="190" name="Google Shape;190;p20"/>
          <p:cNvSpPr txBox="1"/>
          <p:nvPr/>
        </p:nvSpPr>
        <p:spPr>
          <a:xfrm>
            <a:off x="249525" y="1068025"/>
            <a:ext cx="7042500" cy="923299"/>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Char char="●"/>
            </a:pPr>
            <a:r>
              <a:rPr lang="en" sz="1600" i="1" dirty="0" err="1"/>
              <a:t>Gazeformer</a:t>
            </a:r>
            <a:r>
              <a:rPr lang="en" sz="1600" dirty="0"/>
              <a:t> adopts a transformer encoder-decoder architecture </a:t>
            </a:r>
            <a:endParaRPr sz="1600" dirty="0"/>
          </a:p>
          <a:p>
            <a:pPr marL="914400" lvl="1" indent="-330200" algn="l" rtl="0">
              <a:spcBef>
                <a:spcPts val="0"/>
              </a:spcBef>
              <a:spcAft>
                <a:spcPts val="0"/>
              </a:spcAft>
              <a:buSzPts val="1600"/>
              <a:buChar char="○"/>
            </a:pPr>
            <a:r>
              <a:rPr lang="en" sz="1600" dirty="0"/>
              <a:t>Learns interactions between image and target semantics</a:t>
            </a:r>
            <a:endParaRPr sz="1600" dirty="0"/>
          </a:p>
          <a:p>
            <a:pPr marL="914400" lvl="1" indent="-330200" algn="l" rtl="0">
              <a:spcBef>
                <a:spcPts val="0"/>
              </a:spcBef>
              <a:spcAft>
                <a:spcPts val="0"/>
              </a:spcAft>
              <a:buSzPts val="1600"/>
              <a:buChar char="○"/>
            </a:pPr>
            <a:r>
              <a:rPr lang="en" sz="1600" dirty="0"/>
              <a:t>Models </a:t>
            </a:r>
            <a:r>
              <a:rPr lang="en" sz="1600" dirty="0" err="1"/>
              <a:t>spatio</a:t>
            </a:r>
            <a:r>
              <a:rPr lang="en" sz="1600" dirty="0"/>
              <a:t>-temporal context for </a:t>
            </a:r>
            <a:r>
              <a:rPr lang="en" sz="1600" dirty="0" err="1"/>
              <a:t>scanpath</a:t>
            </a:r>
            <a:r>
              <a:rPr lang="en" sz="1600" dirty="0"/>
              <a:t> generation</a:t>
            </a:r>
            <a:endParaRPr sz="1600" dirty="0"/>
          </a:p>
        </p:txBody>
      </p:sp>
      <p:sp>
        <p:nvSpPr>
          <p:cNvPr id="191" name="Google Shape;191;p20"/>
          <p:cNvSpPr/>
          <p:nvPr/>
        </p:nvSpPr>
        <p:spPr>
          <a:xfrm rot="-5400000">
            <a:off x="1728584" y="2752128"/>
            <a:ext cx="708304" cy="606918"/>
          </a:xfrm>
          <a:prstGeom prst="flowChartManualOperation">
            <a:avLst/>
          </a:prstGeom>
          <a:solidFill>
            <a:srgbClr val="D9EAD3"/>
          </a:solidFill>
          <a:ln w="9525" cap="flat" cmpd="sng">
            <a:solidFill>
              <a:srgbClr val="595959"/>
            </a:solidFill>
            <a:prstDash val="solid"/>
            <a:round/>
            <a:headEnd type="none" w="sm" len="sm"/>
            <a:tailEnd type="none" w="sm" len="sm"/>
          </a:ln>
        </p:spPr>
        <p:txBody>
          <a:bodyPr spcFirstLastPara="1" wrap="square" lIns="82925" tIns="82925" rIns="82925" bIns="82925" anchor="ctr" anchorCtr="0">
            <a:noAutofit/>
          </a:bodyPr>
          <a:lstStyle/>
          <a:p>
            <a:pPr marL="0" lvl="0" indent="0" algn="l" rtl="0">
              <a:spcBef>
                <a:spcPts val="0"/>
              </a:spcBef>
              <a:spcAft>
                <a:spcPts val="0"/>
              </a:spcAft>
              <a:buNone/>
            </a:pPr>
            <a:endParaRPr/>
          </a:p>
        </p:txBody>
      </p:sp>
      <p:sp>
        <p:nvSpPr>
          <p:cNvPr id="192" name="Google Shape;192;p20"/>
          <p:cNvSpPr/>
          <p:nvPr/>
        </p:nvSpPr>
        <p:spPr>
          <a:xfrm>
            <a:off x="1781000" y="2830550"/>
            <a:ext cx="610200" cy="465900"/>
          </a:xfrm>
          <a:prstGeom prst="rect">
            <a:avLst/>
          </a:prstGeom>
          <a:noFill/>
          <a:ln>
            <a:noFill/>
          </a:ln>
        </p:spPr>
        <p:txBody>
          <a:bodyPr spcFirstLastPara="1" wrap="square" lIns="82925" tIns="82925" rIns="82925" bIns="82925" anchor="t" anchorCtr="0">
            <a:noAutofit/>
          </a:bodyPr>
          <a:lstStyle/>
          <a:p>
            <a:pPr marL="0" marR="0" lvl="0" indent="0" algn="l" rtl="0">
              <a:lnSpc>
                <a:spcPct val="100000"/>
              </a:lnSpc>
              <a:spcBef>
                <a:spcPts val="0"/>
              </a:spcBef>
              <a:spcAft>
                <a:spcPts val="0"/>
              </a:spcAft>
              <a:buNone/>
            </a:pPr>
            <a:r>
              <a:rPr lang="en" sz="1500" b="0" i="0" u="none" strike="noStrike" cap="none">
                <a:solidFill>
                  <a:srgbClr val="000000"/>
                </a:solidFill>
                <a:latin typeface="Arial"/>
                <a:ea typeface="Arial"/>
                <a:cs typeface="Arial"/>
                <a:sym typeface="Arial"/>
              </a:rPr>
              <a:t>CNN</a:t>
            </a:r>
            <a:endParaRPr sz="15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500" b="0" i="0" u="none" strike="noStrike" cap="none">
              <a:latin typeface="Arial"/>
              <a:ea typeface="Arial"/>
              <a:cs typeface="Arial"/>
              <a:sym typeface="Arial"/>
            </a:endParaRPr>
          </a:p>
        </p:txBody>
      </p:sp>
      <p:sp>
        <p:nvSpPr>
          <p:cNvPr id="193" name="Google Shape;193;p20"/>
          <p:cNvSpPr/>
          <p:nvPr/>
        </p:nvSpPr>
        <p:spPr>
          <a:xfrm>
            <a:off x="2852191" y="2739593"/>
            <a:ext cx="99900" cy="344400"/>
          </a:xfrm>
          <a:prstGeom prst="rect">
            <a:avLst/>
          </a:prstGeom>
          <a:noFill/>
          <a:ln>
            <a:noFill/>
          </a:ln>
        </p:spPr>
        <p:txBody>
          <a:bodyPr spcFirstLastPara="1" wrap="square" lIns="82925" tIns="82925" rIns="82925" bIns="82925" anchor="ctr" anchorCtr="0">
            <a:noAutofit/>
          </a:bodyPr>
          <a:lstStyle/>
          <a:p>
            <a:pPr marL="0" lvl="0" indent="0" algn="l" rtl="0">
              <a:spcBef>
                <a:spcPts val="0"/>
              </a:spcBef>
              <a:spcAft>
                <a:spcPts val="0"/>
              </a:spcAft>
              <a:buNone/>
            </a:pPr>
            <a:endParaRPr/>
          </a:p>
        </p:txBody>
      </p:sp>
      <p:sp>
        <p:nvSpPr>
          <p:cNvPr id="194" name="Google Shape;194;p20"/>
          <p:cNvSpPr/>
          <p:nvPr/>
        </p:nvSpPr>
        <p:spPr>
          <a:xfrm>
            <a:off x="2689236" y="2702236"/>
            <a:ext cx="1091700" cy="6303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82925" tIns="82925" rIns="82925" bIns="82925" anchor="ctr" anchorCtr="0">
            <a:noAutofit/>
          </a:bodyPr>
          <a:lstStyle/>
          <a:p>
            <a:pPr marL="0" marR="0" lvl="0" indent="0" algn="ctr" rtl="0">
              <a:lnSpc>
                <a:spcPct val="100000"/>
              </a:lnSpc>
              <a:spcBef>
                <a:spcPts val="0"/>
              </a:spcBef>
              <a:spcAft>
                <a:spcPts val="0"/>
              </a:spcAft>
              <a:buNone/>
            </a:pPr>
            <a:r>
              <a:rPr lang="en" sz="1300" b="0" i="0" u="none" strike="noStrike" cap="none">
                <a:solidFill>
                  <a:srgbClr val="000000"/>
                </a:solidFill>
                <a:latin typeface="Arial"/>
                <a:ea typeface="Arial"/>
                <a:cs typeface="Arial"/>
                <a:sym typeface="Arial"/>
              </a:rPr>
              <a:t>Transformer</a:t>
            </a:r>
            <a:endParaRPr sz="13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 sz="1300" b="0" i="0" u="none" strike="noStrike" cap="none">
                <a:solidFill>
                  <a:srgbClr val="000000"/>
                </a:solidFill>
                <a:latin typeface="Arial"/>
                <a:ea typeface="Arial"/>
                <a:cs typeface="Arial"/>
                <a:sym typeface="Arial"/>
              </a:rPr>
              <a:t>Encoder</a:t>
            </a:r>
            <a:endParaRPr sz="1300" b="0" i="0" u="none" strike="noStrike" cap="none">
              <a:latin typeface="Arial"/>
              <a:ea typeface="Arial"/>
              <a:cs typeface="Arial"/>
              <a:sym typeface="Arial"/>
            </a:endParaRPr>
          </a:p>
        </p:txBody>
      </p:sp>
      <p:sp>
        <p:nvSpPr>
          <p:cNvPr id="195" name="Google Shape;195;p20"/>
          <p:cNvSpPr/>
          <p:nvPr/>
        </p:nvSpPr>
        <p:spPr>
          <a:xfrm>
            <a:off x="879463" y="3964009"/>
            <a:ext cx="640800" cy="356700"/>
          </a:xfrm>
          <a:prstGeom prst="rect">
            <a:avLst/>
          </a:prstGeom>
          <a:noFill/>
          <a:ln>
            <a:noFill/>
          </a:ln>
        </p:spPr>
        <p:txBody>
          <a:bodyPr spcFirstLastPara="1" wrap="square" lIns="82925" tIns="82925" rIns="82925" bIns="82925" anchor="t" anchorCtr="0">
            <a:noAutofit/>
          </a:bodyPr>
          <a:lstStyle/>
          <a:p>
            <a:pPr marL="0" marR="0" lvl="0" indent="0" algn="l" rtl="0">
              <a:lnSpc>
                <a:spcPct val="100000"/>
              </a:lnSpc>
              <a:spcBef>
                <a:spcPts val="0"/>
              </a:spcBef>
              <a:spcAft>
                <a:spcPts val="0"/>
              </a:spcAft>
              <a:buNone/>
            </a:pPr>
            <a:r>
              <a:rPr lang="en" sz="1500" b="0" i="0" u="none" strike="noStrike" cap="none">
                <a:solidFill>
                  <a:srgbClr val="000000"/>
                </a:solidFill>
                <a:latin typeface="Arial"/>
                <a:ea typeface="Arial"/>
                <a:cs typeface="Arial"/>
                <a:sym typeface="Arial"/>
              </a:rPr>
              <a:t>“cup”</a:t>
            </a:r>
            <a:endParaRPr sz="1500" b="0" i="0" u="none" strike="noStrike" cap="none">
              <a:latin typeface="Arial"/>
              <a:ea typeface="Arial"/>
              <a:cs typeface="Arial"/>
              <a:sym typeface="Arial"/>
            </a:endParaRPr>
          </a:p>
        </p:txBody>
      </p:sp>
      <p:sp>
        <p:nvSpPr>
          <p:cNvPr id="196" name="Google Shape;196;p20"/>
          <p:cNvSpPr/>
          <p:nvPr/>
        </p:nvSpPr>
        <p:spPr>
          <a:xfrm rot="-5400000">
            <a:off x="1692304" y="3894322"/>
            <a:ext cx="788068" cy="600290"/>
          </a:xfrm>
          <a:prstGeom prst="flowChartManualOperation">
            <a:avLst/>
          </a:prstGeom>
          <a:solidFill>
            <a:srgbClr val="EAD1DC"/>
          </a:solidFill>
          <a:ln w="9525" cap="flat" cmpd="sng">
            <a:solidFill>
              <a:srgbClr val="595959"/>
            </a:solidFill>
            <a:prstDash val="solid"/>
            <a:round/>
            <a:headEnd type="none" w="sm" len="sm"/>
            <a:tailEnd type="none" w="sm" len="sm"/>
          </a:ln>
        </p:spPr>
        <p:txBody>
          <a:bodyPr spcFirstLastPara="1" wrap="square" lIns="82925" tIns="82925" rIns="82925" bIns="82925" anchor="ctr" anchorCtr="0">
            <a:noAutofit/>
          </a:bodyPr>
          <a:lstStyle/>
          <a:p>
            <a:pPr marL="0" lvl="0" indent="0" algn="l" rtl="0">
              <a:spcBef>
                <a:spcPts val="0"/>
              </a:spcBef>
              <a:spcAft>
                <a:spcPts val="0"/>
              </a:spcAft>
              <a:buNone/>
            </a:pPr>
            <a:endParaRPr/>
          </a:p>
        </p:txBody>
      </p:sp>
      <p:sp>
        <p:nvSpPr>
          <p:cNvPr id="197" name="Google Shape;197;p20"/>
          <p:cNvSpPr/>
          <p:nvPr/>
        </p:nvSpPr>
        <p:spPr>
          <a:xfrm>
            <a:off x="1487633" y="4175178"/>
            <a:ext cx="279558" cy="270"/>
          </a:xfrm>
          <a:custGeom>
            <a:avLst/>
            <a:gdLst/>
            <a:ahLst/>
            <a:cxnLst/>
            <a:rect l="l" t="t" r="r" b="b"/>
            <a:pathLst>
              <a:path w="21600" h="21600" extrusionOk="0">
                <a:moveTo>
                  <a:pt x="0" y="0"/>
                </a:moveTo>
                <a:lnTo>
                  <a:pt x="21600" y="21600"/>
                </a:lnTo>
              </a:path>
            </a:pathLst>
          </a:custGeom>
          <a:noFill/>
          <a:ln w="9525" cap="flat" cmpd="sng">
            <a:solidFill>
              <a:srgbClr val="595959"/>
            </a:solidFill>
            <a:prstDash val="solid"/>
            <a:round/>
            <a:headEnd type="none" w="sm" len="sm"/>
            <a:tailEnd type="triangle" w="med" len="med"/>
          </a:ln>
        </p:spPr>
      </p:sp>
      <p:sp>
        <p:nvSpPr>
          <p:cNvPr id="198" name="Google Shape;198;p20"/>
          <p:cNvSpPr/>
          <p:nvPr/>
        </p:nvSpPr>
        <p:spPr>
          <a:xfrm>
            <a:off x="1876822" y="4026952"/>
            <a:ext cx="551100" cy="356700"/>
          </a:xfrm>
          <a:prstGeom prst="rect">
            <a:avLst/>
          </a:prstGeom>
          <a:noFill/>
          <a:ln>
            <a:noFill/>
          </a:ln>
        </p:spPr>
        <p:txBody>
          <a:bodyPr spcFirstLastPara="1" wrap="square" lIns="82925" tIns="82925" rIns="82925" bIns="82925" anchor="t" anchorCtr="0">
            <a:noAutofit/>
          </a:bodyPr>
          <a:lstStyle/>
          <a:p>
            <a:pPr marL="0" marR="0" lvl="0" indent="0" algn="l" rtl="0">
              <a:lnSpc>
                <a:spcPct val="100000"/>
              </a:lnSpc>
              <a:spcBef>
                <a:spcPts val="0"/>
              </a:spcBef>
              <a:spcAft>
                <a:spcPts val="0"/>
              </a:spcAft>
              <a:buClr>
                <a:srgbClr val="000000"/>
              </a:buClr>
              <a:buFont typeface="Arial"/>
              <a:buNone/>
            </a:pPr>
            <a:r>
              <a:rPr lang="en" sz="1500"/>
              <a:t>LM</a:t>
            </a:r>
            <a:endParaRPr sz="1500" b="0" i="0" u="none" strike="noStrike" cap="none">
              <a:latin typeface="Arial"/>
              <a:ea typeface="Arial"/>
              <a:cs typeface="Arial"/>
              <a:sym typeface="Arial"/>
            </a:endParaRPr>
          </a:p>
        </p:txBody>
      </p:sp>
      <p:sp>
        <p:nvSpPr>
          <p:cNvPr id="199" name="Google Shape;199;p20"/>
          <p:cNvSpPr/>
          <p:nvPr/>
        </p:nvSpPr>
        <p:spPr>
          <a:xfrm rot="10800000">
            <a:off x="6722796" y="3925708"/>
            <a:ext cx="270" cy="411912"/>
          </a:xfrm>
          <a:custGeom>
            <a:avLst/>
            <a:gdLst/>
            <a:ahLst/>
            <a:cxnLst/>
            <a:rect l="l" t="t" r="r" b="b"/>
            <a:pathLst>
              <a:path w="21600" h="21600" extrusionOk="0">
                <a:moveTo>
                  <a:pt x="0" y="0"/>
                </a:moveTo>
                <a:lnTo>
                  <a:pt x="21600" y="21600"/>
                </a:lnTo>
              </a:path>
            </a:pathLst>
          </a:custGeom>
          <a:noFill/>
          <a:ln w="9525" cap="flat" cmpd="sng">
            <a:solidFill>
              <a:srgbClr val="595959"/>
            </a:solidFill>
            <a:prstDash val="solid"/>
            <a:round/>
            <a:headEnd type="none" w="sm" len="sm"/>
            <a:tailEnd type="triangle" w="med" len="med"/>
          </a:ln>
        </p:spPr>
      </p:sp>
      <p:sp>
        <p:nvSpPr>
          <p:cNvPr id="200" name="Google Shape;200;p20"/>
          <p:cNvSpPr/>
          <p:nvPr/>
        </p:nvSpPr>
        <p:spPr>
          <a:xfrm rot="10800000">
            <a:off x="7049022" y="3925708"/>
            <a:ext cx="270" cy="411912"/>
          </a:xfrm>
          <a:custGeom>
            <a:avLst/>
            <a:gdLst/>
            <a:ahLst/>
            <a:cxnLst/>
            <a:rect l="l" t="t" r="r" b="b"/>
            <a:pathLst>
              <a:path w="21600" h="21600" extrusionOk="0">
                <a:moveTo>
                  <a:pt x="0" y="0"/>
                </a:moveTo>
                <a:lnTo>
                  <a:pt x="21600" y="21600"/>
                </a:lnTo>
              </a:path>
            </a:pathLst>
          </a:custGeom>
          <a:noFill/>
          <a:ln w="9525" cap="flat" cmpd="sng">
            <a:solidFill>
              <a:srgbClr val="595959"/>
            </a:solidFill>
            <a:prstDash val="solid"/>
            <a:round/>
            <a:headEnd type="none" w="sm" len="sm"/>
            <a:tailEnd type="triangle" w="med" len="med"/>
          </a:ln>
        </p:spPr>
      </p:sp>
      <p:sp>
        <p:nvSpPr>
          <p:cNvPr id="201" name="Google Shape;201;p20"/>
          <p:cNvSpPr/>
          <p:nvPr/>
        </p:nvSpPr>
        <p:spPr>
          <a:xfrm rot="10800000">
            <a:off x="7534578" y="3925708"/>
            <a:ext cx="594" cy="411912"/>
          </a:xfrm>
          <a:custGeom>
            <a:avLst/>
            <a:gdLst/>
            <a:ahLst/>
            <a:cxnLst/>
            <a:rect l="l" t="t" r="r" b="b"/>
            <a:pathLst>
              <a:path w="21600" h="21600" extrusionOk="0">
                <a:moveTo>
                  <a:pt x="0" y="0"/>
                </a:moveTo>
                <a:lnTo>
                  <a:pt x="21600" y="21600"/>
                </a:lnTo>
              </a:path>
            </a:pathLst>
          </a:custGeom>
          <a:noFill/>
          <a:ln w="9525" cap="flat" cmpd="sng">
            <a:solidFill>
              <a:srgbClr val="595959"/>
            </a:solidFill>
            <a:prstDash val="solid"/>
            <a:round/>
            <a:headEnd type="none" w="sm" len="sm"/>
            <a:tailEnd type="triangle" w="med" len="med"/>
          </a:ln>
        </p:spPr>
      </p:sp>
      <p:sp>
        <p:nvSpPr>
          <p:cNvPr id="202" name="Google Shape;202;p20"/>
          <p:cNvSpPr/>
          <p:nvPr/>
        </p:nvSpPr>
        <p:spPr>
          <a:xfrm>
            <a:off x="7149835" y="3944348"/>
            <a:ext cx="209700" cy="319200"/>
          </a:xfrm>
          <a:prstGeom prst="rect">
            <a:avLst/>
          </a:prstGeom>
          <a:noFill/>
          <a:ln>
            <a:noFill/>
          </a:ln>
        </p:spPr>
        <p:txBody>
          <a:bodyPr spcFirstLastPara="1" wrap="square" lIns="82925" tIns="82925" rIns="82925" bIns="82925" anchor="t" anchorCtr="0">
            <a:noAutofit/>
          </a:bodyPr>
          <a:lstStyle/>
          <a:p>
            <a:pPr marL="0" marR="0" lvl="0" indent="0" algn="l" rtl="0">
              <a:lnSpc>
                <a:spcPct val="100000"/>
              </a:lnSpc>
              <a:spcBef>
                <a:spcPts val="0"/>
              </a:spcBef>
              <a:spcAft>
                <a:spcPts val="0"/>
              </a:spcAft>
              <a:buNone/>
            </a:pPr>
            <a:r>
              <a:rPr lang="en" sz="1300" b="0" i="0" u="none" strike="noStrike" cap="none">
                <a:solidFill>
                  <a:srgbClr val="000000"/>
                </a:solidFill>
                <a:latin typeface="Arial"/>
                <a:ea typeface="Arial"/>
                <a:cs typeface="Arial"/>
                <a:sym typeface="Arial"/>
              </a:rPr>
              <a:t>…</a:t>
            </a:r>
            <a:endParaRPr sz="1300" b="0" i="0" u="none" strike="noStrike" cap="none">
              <a:latin typeface="Arial"/>
              <a:ea typeface="Arial"/>
              <a:cs typeface="Arial"/>
              <a:sym typeface="Arial"/>
            </a:endParaRPr>
          </a:p>
        </p:txBody>
      </p:sp>
      <p:sp>
        <p:nvSpPr>
          <p:cNvPr id="203" name="Google Shape;203;p20"/>
          <p:cNvSpPr/>
          <p:nvPr/>
        </p:nvSpPr>
        <p:spPr>
          <a:xfrm>
            <a:off x="6673498" y="4417094"/>
            <a:ext cx="99600" cy="96300"/>
          </a:xfrm>
          <a:prstGeom prst="roundRect">
            <a:avLst>
              <a:gd name="adj" fmla="val 16667"/>
            </a:avLst>
          </a:prstGeom>
          <a:solidFill>
            <a:srgbClr val="FFE599"/>
          </a:solidFill>
          <a:ln w="9525" cap="flat" cmpd="sng">
            <a:solidFill>
              <a:srgbClr val="595959"/>
            </a:solidFill>
            <a:prstDash val="solid"/>
            <a:round/>
            <a:headEnd type="none" w="sm" len="sm"/>
            <a:tailEnd type="none" w="sm" len="sm"/>
          </a:ln>
        </p:spPr>
        <p:txBody>
          <a:bodyPr spcFirstLastPara="1" wrap="square" lIns="82925" tIns="82925" rIns="82925" bIns="82925" anchor="ctr" anchorCtr="0">
            <a:noAutofit/>
          </a:bodyPr>
          <a:lstStyle/>
          <a:p>
            <a:pPr marL="0" lvl="0" indent="0" algn="l" rtl="0">
              <a:spcBef>
                <a:spcPts val="0"/>
              </a:spcBef>
              <a:spcAft>
                <a:spcPts val="0"/>
              </a:spcAft>
              <a:buNone/>
            </a:pPr>
            <a:endParaRPr/>
          </a:p>
        </p:txBody>
      </p:sp>
      <p:sp>
        <p:nvSpPr>
          <p:cNvPr id="204" name="Google Shape;204;p20"/>
          <p:cNvSpPr/>
          <p:nvPr/>
        </p:nvSpPr>
        <p:spPr>
          <a:xfrm>
            <a:off x="6999148" y="4417094"/>
            <a:ext cx="99600" cy="96300"/>
          </a:xfrm>
          <a:prstGeom prst="roundRect">
            <a:avLst>
              <a:gd name="adj" fmla="val 16667"/>
            </a:avLst>
          </a:prstGeom>
          <a:solidFill>
            <a:srgbClr val="F9CB9C"/>
          </a:solidFill>
          <a:ln w="9525" cap="flat" cmpd="sng">
            <a:solidFill>
              <a:srgbClr val="595959"/>
            </a:solidFill>
            <a:prstDash val="solid"/>
            <a:round/>
            <a:headEnd type="none" w="sm" len="sm"/>
            <a:tailEnd type="none" w="sm" len="sm"/>
          </a:ln>
        </p:spPr>
        <p:txBody>
          <a:bodyPr spcFirstLastPara="1" wrap="square" lIns="82925" tIns="82925" rIns="82925" bIns="82925" anchor="ctr" anchorCtr="0">
            <a:noAutofit/>
          </a:bodyPr>
          <a:lstStyle/>
          <a:p>
            <a:pPr marL="0" lvl="0" indent="0" algn="l" rtl="0">
              <a:spcBef>
                <a:spcPts val="0"/>
              </a:spcBef>
              <a:spcAft>
                <a:spcPts val="0"/>
              </a:spcAft>
              <a:buNone/>
            </a:pPr>
            <a:endParaRPr/>
          </a:p>
        </p:txBody>
      </p:sp>
      <p:sp>
        <p:nvSpPr>
          <p:cNvPr id="205" name="Google Shape;205;p20"/>
          <p:cNvSpPr/>
          <p:nvPr/>
        </p:nvSpPr>
        <p:spPr>
          <a:xfrm>
            <a:off x="7485028" y="4417094"/>
            <a:ext cx="99900" cy="96300"/>
          </a:xfrm>
          <a:prstGeom prst="roundRect">
            <a:avLst>
              <a:gd name="adj" fmla="val 16667"/>
            </a:avLst>
          </a:prstGeom>
          <a:solidFill>
            <a:srgbClr val="DD7E6B"/>
          </a:solidFill>
          <a:ln w="9525" cap="flat" cmpd="sng">
            <a:solidFill>
              <a:srgbClr val="595959"/>
            </a:solidFill>
            <a:prstDash val="solid"/>
            <a:round/>
            <a:headEnd type="none" w="sm" len="sm"/>
            <a:tailEnd type="none" w="sm" len="sm"/>
          </a:ln>
        </p:spPr>
        <p:txBody>
          <a:bodyPr spcFirstLastPara="1" wrap="square" lIns="82925" tIns="82925" rIns="82925" bIns="82925" anchor="ctr" anchorCtr="0">
            <a:noAutofit/>
          </a:bodyPr>
          <a:lstStyle/>
          <a:p>
            <a:pPr marL="0" lvl="0" indent="0" algn="l" rtl="0">
              <a:spcBef>
                <a:spcPts val="0"/>
              </a:spcBef>
              <a:spcAft>
                <a:spcPts val="0"/>
              </a:spcAft>
              <a:buNone/>
            </a:pPr>
            <a:endParaRPr/>
          </a:p>
        </p:txBody>
      </p:sp>
      <p:sp>
        <p:nvSpPr>
          <p:cNvPr id="206" name="Google Shape;206;p20"/>
          <p:cNvSpPr/>
          <p:nvPr/>
        </p:nvSpPr>
        <p:spPr>
          <a:xfrm>
            <a:off x="7158768" y="4295635"/>
            <a:ext cx="209400" cy="282300"/>
          </a:xfrm>
          <a:prstGeom prst="rect">
            <a:avLst/>
          </a:prstGeom>
          <a:noFill/>
          <a:ln>
            <a:noFill/>
          </a:ln>
        </p:spPr>
        <p:txBody>
          <a:bodyPr spcFirstLastPara="1" wrap="square" lIns="82925" tIns="82925" rIns="82925" bIns="82925" anchor="t" anchorCtr="0">
            <a:noAutofit/>
          </a:bodyPr>
          <a:lstStyle/>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a:t>
            </a:r>
            <a:endParaRPr sz="1000" b="0" i="0" u="none" strike="noStrike" cap="none">
              <a:latin typeface="Arial"/>
              <a:ea typeface="Arial"/>
              <a:cs typeface="Arial"/>
              <a:sym typeface="Arial"/>
            </a:endParaRPr>
          </a:p>
        </p:txBody>
      </p:sp>
      <p:sp>
        <p:nvSpPr>
          <p:cNvPr id="207" name="Google Shape;207;p20"/>
          <p:cNvSpPr/>
          <p:nvPr/>
        </p:nvSpPr>
        <p:spPr>
          <a:xfrm>
            <a:off x="6242648" y="4619166"/>
            <a:ext cx="1849500" cy="440100"/>
          </a:xfrm>
          <a:prstGeom prst="rect">
            <a:avLst/>
          </a:prstGeom>
          <a:noFill/>
          <a:ln>
            <a:noFill/>
          </a:ln>
        </p:spPr>
        <p:txBody>
          <a:bodyPr spcFirstLastPara="1" wrap="square" lIns="82925" tIns="82925" rIns="82925" bIns="82925" anchor="t" anchorCtr="0">
            <a:noAutofit/>
          </a:bodyPr>
          <a:lstStyle/>
          <a:p>
            <a:pPr marL="0" marR="0" lvl="0" indent="0" algn="ctr" rtl="0">
              <a:lnSpc>
                <a:spcPct val="100000"/>
              </a:lnSpc>
              <a:spcBef>
                <a:spcPts val="0"/>
              </a:spcBef>
              <a:spcAft>
                <a:spcPts val="0"/>
              </a:spcAft>
              <a:buNone/>
            </a:pPr>
            <a:r>
              <a:rPr lang="en" sz="1500" b="0" i="0" u="none" strike="noStrike" cap="none">
                <a:solidFill>
                  <a:srgbClr val="000000"/>
                </a:solidFill>
                <a:latin typeface="Arial"/>
                <a:ea typeface="Arial"/>
                <a:cs typeface="Arial"/>
                <a:sym typeface="Arial"/>
              </a:rPr>
              <a:t>Fixation Queries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 sz="1000"/>
              <a:t>(for i = {0,1, …, L-1})</a:t>
            </a:r>
            <a:endParaRPr sz="1000"/>
          </a:p>
        </p:txBody>
      </p:sp>
      <p:sp>
        <p:nvSpPr>
          <p:cNvPr id="208" name="Google Shape;208;p20"/>
          <p:cNvSpPr/>
          <p:nvPr/>
        </p:nvSpPr>
        <p:spPr>
          <a:xfrm>
            <a:off x="2411593" y="3026260"/>
            <a:ext cx="223938" cy="270"/>
          </a:xfrm>
          <a:custGeom>
            <a:avLst/>
            <a:gdLst/>
            <a:ahLst/>
            <a:cxnLst/>
            <a:rect l="l" t="t" r="r" b="b"/>
            <a:pathLst>
              <a:path w="21600" h="21600" extrusionOk="0">
                <a:moveTo>
                  <a:pt x="0" y="0"/>
                </a:moveTo>
                <a:lnTo>
                  <a:pt x="21600" y="21600"/>
                </a:lnTo>
              </a:path>
            </a:pathLst>
          </a:custGeom>
          <a:noFill/>
          <a:ln w="9525" cap="flat" cmpd="sng">
            <a:solidFill>
              <a:srgbClr val="595959"/>
            </a:solidFill>
            <a:prstDash val="solid"/>
            <a:round/>
            <a:headEnd type="none" w="sm" len="sm"/>
            <a:tailEnd type="triangle" w="med" len="med"/>
          </a:ln>
        </p:spPr>
      </p:sp>
      <p:sp>
        <p:nvSpPr>
          <p:cNvPr id="209" name="Google Shape;209;p20"/>
          <p:cNvSpPr/>
          <p:nvPr/>
        </p:nvSpPr>
        <p:spPr>
          <a:xfrm>
            <a:off x="6548116" y="3130018"/>
            <a:ext cx="1161600" cy="7887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82925" tIns="82925" rIns="82925" bIns="82925" anchor="ctr" anchorCtr="0">
            <a:noAutofit/>
          </a:bodyPr>
          <a:lstStyle/>
          <a:p>
            <a:pPr marL="0" marR="0" lvl="0" indent="0" algn="ctr"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Transformer</a:t>
            </a:r>
            <a:endParaRPr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Decoder</a:t>
            </a:r>
            <a:endParaRPr b="0" i="0" u="none" strike="noStrike" cap="none">
              <a:latin typeface="Arial"/>
              <a:ea typeface="Arial"/>
              <a:cs typeface="Arial"/>
              <a:sym typeface="Arial"/>
            </a:endParaRPr>
          </a:p>
        </p:txBody>
      </p:sp>
      <p:sp>
        <p:nvSpPr>
          <p:cNvPr id="210" name="Google Shape;210;p20"/>
          <p:cNvSpPr/>
          <p:nvPr/>
        </p:nvSpPr>
        <p:spPr>
          <a:xfrm rot="10800000">
            <a:off x="6722796" y="2699854"/>
            <a:ext cx="270" cy="411264"/>
          </a:xfrm>
          <a:custGeom>
            <a:avLst/>
            <a:gdLst/>
            <a:ahLst/>
            <a:cxnLst/>
            <a:rect l="l" t="t" r="r" b="b"/>
            <a:pathLst>
              <a:path w="21600" h="21600" extrusionOk="0">
                <a:moveTo>
                  <a:pt x="0" y="0"/>
                </a:moveTo>
                <a:lnTo>
                  <a:pt x="21600" y="21600"/>
                </a:lnTo>
              </a:path>
            </a:pathLst>
          </a:custGeom>
          <a:noFill/>
          <a:ln w="9525" cap="flat" cmpd="sng">
            <a:solidFill>
              <a:srgbClr val="595959"/>
            </a:solidFill>
            <a:prstDash val="solid"/>
            <a:round/>
            <a:headEnd type="none" w="sm" len="sm"/>
            <a:tailEnd type="triangle" w="med" len="med"/>
          </a:ln>
        </p:spPr>
      </p:sp>
      <p:sp>
        <p:nvSpPr>
          <p:cNvPr id="211" name="Google Shape;211;p20"/>
          <p:cNvSpPr/>
          <p:nvPr/>
        </p:nvSpPr>
        <p:spPr>
          <a:xfrm rot="10800000">
            <a:off x="7049022" y="2699854"/>
            <a:ext cx="270" cy="411264"/>
          </a:xfrm>
          <a:custGeom>
            <a:avLst/>
            <a:gdLst/>
            <a:ahLst/>
            <a:cxnLst/>
            <a:rect l="l" t="t" r="r" b="b"/>
            <a:pathLst>
              <a:path w="21600" h="21600" extrusionOk="0">
                <a:moveTo>
                  <a:pt x="0" y="0"/>
                </a:moveTo>
                <a:lnTo>
                  <a:pt x="21600" y="21600"/>
                </a:lnTo>
              </a:path>
            </a:pathLst>
          </a:custGeom>
          <a:noFill/>
          <a:ln w="9525" cap="flat" cmpd="sng">
            <a:solidFill>
              <a:srgbClr val="595959"/>
            </a:solidFill>
            <a:prstDash val="solid"/>
            <a:round/>
            <a:headEnd type="none" w="sm" len="sm"/>
            <a:tailEnd type="triangle" w="med" len="med"/>
          </a:ln>
        </p:spPr>
      </p:sp>
      <p:sp>
        <p:nvSpPr>
          <p:cNvPr id="212" name="Google Shape;212;p20"/>
          <p:cNvSpPr/>
          <p:nvPr/>
        </p:nvSpPr>
        <p:spPr>
          <a:xfrm rot="10800000">
            <a:off x="7534578" y="2699854"/>
            <a:ext cx="594" cy="411264"/>
          </a:xfrm>
          <a:custGeom>
            <a:avLst/>
            <a:gdLst/>
            <a:ahLst/>
            <a:cxnLst/>
            <a:rect l="l" t="t" r="r" b="b"/>
            <a:pathLst>
              <a:path w="21600" h="21600" extrusionOk="0">
                <a:moveTo>
                  <a:pt x="0" y="0"/>
                </a:moveTo>
                <a:lnTo>
                  <a:pt x="21600" y="21600"/>
                </a:lnTo>
              </a:path>
            </a:pathLst>
          </a:custGeom>
          <a:noFill/>
          <a:ln w="9525" cap="flat" cmpd="sng">
            <a:solidFill>
              <a:srgbClr val="595959"/>
            </a:solidFill>
            <a:prstDash val="solid"/>
            <a:round/>
            <a:headEnd type="none" w="sm" len="sm"/>
            <a:tailEnd type="triangle" w="med" len="med"/>
          </a:ln>
        </p:spPr>
      </p:sp>
      <p:sp>
        <p:nvSpPr>
          <p:cNvPr id="213" name="Google Shape;213;p20"/>
          <p:cNvSpPr/>
          <p:nvPr/>
        </p:nvSpPr>
        <p:spPr>
          <a:xfrm>
            <a:off x="7150542" y="2739961"/>
            <a:ext cx="209700" cy="319200"/>
          </a:xfrm>
          <a:prstGeom prst="rect">
            <a:avLst/>
          </a:prstGeom>
          <a:noFill/>
          <a:ln>
            <a:noFill/>
          </a:ln>
        </p:spPr>
        <p:txBody>
          <a:bodyPr spcFirstLastPara="1" wrap="square" lIns="82925" tIns="82925" rIns="82925" bIns="82925" anchor="t" anchorCtr="0">
            <a:noAutofit/>
          </a:bodyPr>
          <a:lstStyle/>
          <a:p>
            <a:pPr marL="0" marR="0" lvl="0" indent="0" algn="l" rtl="0">
              <a:lnSpc>
                <a:spcPct val="100000"/>
              </a:lnSpc>
              <a:spcBef>
                <a:spcPts val="0"/>
              </a:spcBef>
              <a:spcAft>
                <a:spcPts val="0"/>
              </a:spcAft>
              <a:buNone/>
            </a:pPr>
            <a:r>
              <a:rPr lang="en" sz="1300" b="0" i="0" u="none" strike="noStrike" cap="none">
                <a:solidFill>
                  <a:srgbClr val="000000"/>
                </a:solidFill>
                <a:latin typeface="Arial"/>
                <a:ea typeface="Arial"/>
                <a:cs typeface="Arial"/>
                <a:sym typeface="Arial"/>
              </a:rPr>
              <a:t>…</a:t>
            </a:r>
            <a:endParaRPr sz="1300" b="0" i="0" u="none" strike="noStrike" cap="none">
              <a:latin typeface="Arial"/>
              <a:ea typeface="Arial"/>
              <a:cs typeface="Arial"/>
              <a:sym typeface="Arial"/>
            </a:endParaRPr>
          </a:p>
        </p:txBody>
      </p:sp>
      <p:sp>
        <p:nvSpPr>
          <p:cNvPr id="214" name="Google Shape;214;p20"/>
          <p:cNvSpPr txBox="1"/>
          <p:nvPr/>
        </p:nvSpPr>
        <p:spPr>
          <a:xfrm>
            <a:off x="6568041" y="2229439"/>
            <a:ext cx="357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i=0</a:t>
            </a:r>
            <a:endParaRPr sz="1000"/>
          </a:p>
        </p:txBody>
      </p:sp>
      <p:sp>
        <p:nvSpPr>
          <p:cNvPr id="215" name="Google Shape;215;p20"/>
          <p:cNvSpPr txBox="1"/>
          <p:nvPr/>
        </p:nvSpPr>
        <p:spPr>
          <a:xfrm>
            <a:off x="6918569" y="2229438"/>
            <a:ext cx="357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i=1</a:t>
            </a:r>
            <a:endParaRPr sz="1000"/>
          </a:p>
        </p:txBody>
      </p:sp>
      <p:sp>
        <p:nvSpPr>
          <p:cNvPr id="216" name="Google Shape;216;p20"/>
          <p:cNvSpPr txBox="1"/>
          <p:nvPr/>
        </p:nvSpPr>
        <p:spPr>
          <a:xfrm>
            <a:off x="7325765" y="2229435"/>
            <a:ext cx="610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i=L-1</a:t>
            </a:r>
            <a:endParaRPr sz="1000"/>
          </a:p>
        </p:txBody>
      </p:sp>
      <p:sp>
        <p:nvSpPr>
          <p:cNvPr id="217" name="Google Shape;217;p20"/>
          <p:cNvSpPr/>
          <p:nvPr/>
        </p:nvSpPr>
        <p:spPr>
          <a:xfrm>
            <a:off x="6673498" y="2530896"/>
            <a:ext cx="99600" cy="96300"/>
          </a:xfrm>
          <a:prstGeom prst="roundRect">
            <a:avLst>
              <a:gd name="adj" fmla="val 16667"/>
            </a:avLst>
          </a:prstGeom>
          <a:solidFill>
            <a:srgbClr val="FFE599"/>
          </a:solidFill>
          <a:ln w="9525" cap="flat" cmpd="sng">
            <a:solidFill>
              <a:srgbClr val="595959"/>
            </a:solidFill>
            <a:prstDash val="solid"/>
            <a:round/>
            <a:headEnd type="none" w="sm" len="sm"/>
            <a:tailEnd type="none" w="sm" len="sm"/>
          </a:ln>
        </p:spPr>
        <p:txBody>
          <a:bodyPr spcFirstLastPara="1" wrap="square" lIns="82925" tIns="82925" rIns="82925" bIns="82925" anchor="ctr" anchorCtr="0">
            <a:noAutofit/>
          </a:bodyPr>
          <a:lstStyle/>
          <a:p>
            <a:pPr marL="0" lvl="0" indent="0" algn="l" rtl="0">
              <a:spcBef>
                <a:spcPts val="0"/>
              </a:spcBef>
              <a:spcAft>
                <a:spcPts val="0"/>
              </a:spcAft>
              <a:buNone/>
            </a:pPr>
            <a:endParaRPr/>
          </a:p>
        </p:txBody>
      </p:sp>
      <p:sp>
        <p:nvSpPr>
          <p:cNvPr id="218" name="Google Shape;218;p20"/>
          <p:cNvSpPr/>
          <p:nvPr/>
        </p:nvSpPr>
        <p:spPr>
          <a:xfrm>
            <a:off x="6999148" y="2530896"/>
            <a:ext cx="99600" cy="96300"/>
          </a:xfrm>
          <a:prstGeom prst="roundRect">
            <a:avLst>
              <a:gd name="adj" fmla="val 16667"/>
            </a:avLst>
          </a:prstGeom>
          <a:solidFill>
            <a:srgbClr val="F9CB9C"/>
          </a:solidFill>
          <a:ln w="9525" cap="flat" cmpd="sng">
            <a:solidFill>
              <a:srgbClr val="595959"/>
            </a:solidFill>
            <a:prstDash val="solid"/>
            <a:round/>
            <a:headEnd type="none" w="sm" len="sm"/>
            <a:tailEnd type="none" w="sm" len="sm"/>
          </a:ln>
        </p:spPr>
        <p:txBody>
          <a:bodyPr spcFirstLastPara="1" wrap="square" lIns="82925" tIns="82925" rIns="82925" bIns="82925" anchor="ctr" anchorCtr="0">
            <a:noAutofit/>
          </a:bodyPr>
          <a:lstStyle/>
          <a:p>
            <a:pPr marL="0" lvl="0" indent="0" algn="l" rtl="0">
              <a:spcBef>
                <a:spcPts val="0"/>
              </a:spcBef>
              <a:spcAft>
                <a:spcPts val="0"/>
              </a:spcAft>
              <a:buNone/>
            </a:pPr>
            <a:endParaRPr/>
          </a:p>
        </p:txBody>
      </p:sp>
      <p:sp>
        <p:nvSpPr>
          <p:cNvPr id="219" name="Google Shape;219;p20"/>
          <p:cNvSpPr/>
          <p:nvPr/>
        </p:nvSpPr>
        <p:spPr>
          <a:xfrm>
            <a:off x="7485028" y="2530896"/>
            <a:ext cx="99900" cy="96300"/>
          </a:xfrm>
          <a:prstGeom prst="roundRect">
            <a:avLst>
              <a:gd name="adj" fmla="val 16667"/>
            </a:avLst>
          </a:prstGeom>
          <a:solidFill>
            <a:srgbClr val="DD7E6B"/>
          </a:solidFill>
          <a:ln w="9525" cap="flat" cmpd="sng">
            <a:solidFill>
              <a:srgbClr val="595959"/>
            </a:solidFill>
            <a:prstDash val="solid"/>
            <a:round/>
            <a:headEnd type="none" w="sm" len="sm"/>
            <a:tailEnd type="none" w="sm" len="sm"/>
          </a:ln>
        </p:spPr>
        <p:txBody>
          <a:bodyPr spcFirstLastPara="1" wrap="square" lIns="82925" tIns="82925" rIns="82925" bIns="82925" anchor="ctr" anchorCtr="0">
            <a:noAutofit/>
          </a:bodyPr>
          <a:lstStyle/>
          <a:p>
            <a:pPr marL="0" lvl="0" indent="0" algn="l" rtl="0">
              <a:spcBef>
                <a:spcPts val="0"/>
              </a:spcBef>
              <a:spcAft>
                <a:spcPts val="0"/>
              </a:spcAft>
              <a:buNone/>
            </a:pPr>
            <a:endParaRPr/>
          </a:p>
        </p:txBody>
      </p:sp>
      <p:sp>
        <p:nvSpPr>
          <p:cNvPr id="220" name="Google Shape;220;p20"/>
          <p:cNvSpPr/>
          <p:nvPr/>
        </p:nvSpPr>
        <p:spPr>
          <a:xfrm>
            <a:off x="7166109" y="2423793"/>
            <a:ext cx="209400" cy="282300"/>
          </a:xfrm>
          <a:prstGeom prst="rect">
            <a:avLst/>
          </a:prstGeom>
          <a:noFill/>
          <a:ln>
            <a:noFill/>
          </a:ln>
        </p:spPr>
        <p:txBody>
          <a:bodyPr spcFirstLastPara="1" wrap="square" lIns="82925" tIns="82925" rIns="82925" bIns="82925" anchor="t" anchorCtr="0">
            <a:noAutofit/>
          </a:bodyPr>
          <a:lstStyle/>
          <a:p>
            <a:pPr marL="0" marR="0" lvl="0" indent="0" algn="l" rtl="0">
              <a:lnSpc>
                <a:spcPct val="100000"/>
              </a:lnSpc>
              <a:spcBef>
                <a:spcPts val="0"/>
              </a:spcBef>
              <a:spcAft>
                <a:spcPts val="0"/>
              </a:spcAft>
              <a:buNone/>
            </a:pPr>
            <a:r>
              <a:rPr lang="en" sz="1000" b="0" i="0" u="none" strike="noStrike" cap="none">
                <a:solidFill>
                  <a:srgbClr val="000000"/>
                </a:solidFill>
                <a:latin typeface="Arial"/>
                <a:ea typeface="Arial"/>
                <a:cs typeface="Arial"/>
                <a:sym typeface="Arial"/>
              </a:rPr>
              <a:t>…</a:t>
            </a:r>
            <a:endParaRPr sz="1000" b="0" i="0" u="none" strike="noStrike" cap="none">
              <a:latin typeface="Arial"/>
              <a:ea typeface="Arial"/>
              <a:cs typeface="Arial"/>
              <a:sym typeface="Arial"/>
            </a:endParaRPr>
          </a:p>
        </p:txBody>
      </p:sp>
      <p:sp>
        <p:nvSpPr>
          <p:cNvPr id="221" name="Google Shape;221;p20"/>
          <p:cNvSpPr/>
          <p:nvPr/>
        </p:nvSpPr>
        <p:spPr>
          <a:xfrm>
            <a:off x="6554908" y="4495035"/>
            <a:ext cx="1326000" cy="198900"/>
          </a:xfrm>
          <a:prstGeom prst="rect">
            <a:avLst/>
          </a:prstGeom>
          <a:noFill/>
          <a:ln>
            <a:noFill/>
          </a:ln>
        </p:spPr>
        <p:txBody>
          <a:bodyPr spcFirstLastPara="1" wrap="square" lIns="82925" tIns="82925" rIns="82925" bIns="82925" anchor="t" anchorCtr="0">
            <a:noAutofit/>
          </a:bodyPr>
          <a:lstStyle/>
          <a:p>
            <a:pPr marL="0" marR="0" lvl="0" indent="0" algn="l" rtl="0">
              <a:lnSpc>
                <a:spcPct val="100000"/>
              </a:lnSpc>
              <a:spcBef>
                <a:spcPts val="0"/>
              </a:spcBef>
              <a:spcAft>
                <a:spcPts val="0"/>
              </a:spcAft>
              <a:buNone/>
            </a:pPr>
            <a:r>
              <a:rPr lang="en" sz="1000"/>
              <a:t> </a:t>
            </a:r>
            <a:r>
              <a:rPr lang="en" sz="1000" b="0" i="0" u="none" strike="noStrike" cap="none">
                <a:solidFill>
                  <a:srgbClr val="000000"/>
                </a:solidFill>
                <a:latin typeface="Arial"/>
                <a:ea typeface="Arial"/>
                <a:cs typeface="Arial"/>
                <a:sym typeface="Arial"/>
              </a:rPr>
              <a:t> 0      </a:t>
            </a:r>
            <a:r>
              <a:rPr lang="en" sz="1000"/>
              <a:t> </a:t>
            </a:r>
            <a:r>
              <a:rPr lang="en" sz="1000" b="0" i="0" u="none" strike="noStrike" cap="none">
                <a:solidFill>
                  <a:srgbClr val="000000"/>
                </a:solidFill>
                <a:latin typeface="Arial"/>
                <a:ea typeface="Arial"/>
                <a:cs typeface="Arial"/>
                <a:sym typeface="Arial"/>
              </a:rPr>
              <a:t>1   </a:t>
            </a:r>
            <a:r>
              <a:rPr lang="en" sz="1000"/>
              <a:t>     </a:t>
            </a:r>
            <a:r>
              <a:rPr lang="en" sz="1000" b="0" i="0" u="none" strike="noStrike" cap="none">
                <a:solidFill>
                  <a:srgbClr val="000000"/>
                </a:solidFill>
                <a:latin typeface="Arial"/>
                <a:ea typeface="Arial"/>
                <a:cs typeface="Arial"/>
                <a:sym typeface="Arial"/>
              </a:rPr>
              <a:t>   L - 1</a:t>
            </a:r>
            <a:endParaRPr sz="1000" b="0" i="0" u="none" strike="noStrike" cap="none">
              <a:latin typeface="Arial"/>
              <a:ea typeface="Arial"/>
              <a:cs typeface="Arial"/>
              <a:sym typeface="Arial"/>
            </a:endParaRPr>
          </a:p>
        </p:txBody>
      </p:sp>
      <p:sp>
        <p:nvSpPr>
          <p:cNvPr id="222" name="Google Shape;222;p20"/>
          <p:cNvSpPr/>
          <p:nvPr/>
        </p:nvSpPr>
        <p:spPr>
          <a:xfrm>
            <a:off x="1481043" y="3029573"/>
            <a:ext cx="279558" cy="270"/>
          </a:xfrm>
          <a:custGeom>
            <a:avLst/>
            <a:gdLst/>
            <a:ahLst/>
            <a:cxnLst/>
            <a:rect l="l" t="t" r="r" b="b"/>
            <a:pathLst>
              <a:path w="21600" h="21600" extrusionOk="0">
                <a:moveTo>
                  <a:pt x="0" y="0"/>
                </a:moveTo>
                <a:lnTo>
                  <a:pt x="21600" y="21600"/>
                </a:lnTo>
              </a:path>
            </a:pathLst>
          </a:custGeom>
          <a:noFill/>
          <a:ln w="9525" cap="flat" cmpd="sng">
            <a:solidFill>
              <a:srgbClr val="595959"/>
            </a:solidFill>
            <a:prstDash val="solid"/>
            <a:round/>
            <a:headEnd type="none" w="sm" len="sm"/>
            <a:tailEnd type="triangle" w="med" len="med"/>
          </a:ln>
        </p:spPr>
      </p:sp>
      <p:sp>
        <p:nvSpPr>
          <p:cNvPr id="223" name="Google Shape;223;p20"/>
          <p:cNvSpPr/>
          <p:nvPr/>
        </p:nvSpPr>
        <p:spPr>
          <a:xfrm>
            <a:off x="4079038" y="4168325"/>
            <a:ext cx="562500" cy="316200"/>
          </a:xfrm>
          <a:prstGeom prst="rect">
            <a:avLst/>
          </a:prstGeom>
          <a:noFill/>
          <a:ln>
            <a:noFill/>
          </a:ln>
        </p:spPr>
        <p:txBody>
          <a:bodyPr spcFirstLastPara="1" wrap="square" lIns="82925" tIns="82925" rIns="82925" bIns="82925" anchor="t" anchorCtr="0">
            <a:noAutofit/>
          </a:bodyPr>
          <a:lstStyle/>
          <a:p>
            <a:pPr marL="0" marR="0" lvl="0" indent="0" algn="ctr" rtl="0">
              <a:lnSpc>
                <a:spcPct val="100000"/>
              </a:lnSpc>
              <a:spcBef>
                <a:spcPts val="0"/>
              </a:spcBef>
              <a:spcAft>
                <a:spcPts val="0"/>
              </a:spcAft>
              <a:buNone/>
            </a:pPr>
            <a:r>
              <a:rPr lang="en" sz="1000" b="0" i="0" strike="noStrike" cap="none">
                <a:solidFill>
                  <a:srgbClr val="666666"/>
                </a:solidFill>
                <a:latin typeface="Arial"/>
                <a:ea typeface="Arial"/>
                <a:cs typeface="Arial"/>
                <a:sym typeface="Arial"/>
              </a:rPr>
              <a:t>Tile</a:t>
            </a:r>
            <a:endParaRPr sz="1000" b="0" i="0" strike="noStrike" cap="none">
              <a:solidFill>
                <a:srgbClr val="666666"/>
              </a:solidFill>
              <a:latin typeface="Arial"/>
              <a:ea typeface="Arial"/>
              <a:cs typeface="Arial"/>
              <a:sym typeface="Arial"/>
            </a:endParaRPr>
          </a:p>
        </p:txBody>
      </p:sp>
      <p:sp>
        <p:nvSpPr>
          <p:cNvPr id="224" name="Google Shape;224;p20"/>
          <p:cNvSpPr/>
          <p:nvPr/>
        </p:nvSpPr>
        <p:spPr>
          <a:xfrm>
            <a:off x="4225975" y="2076500"/>
            <a:ext cx="1877100" cy="2772000"/>
          </a:xfrm>
          <a:prstGeom prst="rect">
            <a:avLst/>
          </a:prstGeom>
          <a:solidFill>
            <a:srgbClr val="FFF2CC"/>
          </a:solidFill>
          <a:ln w="9525" cap="flat" cmpd="sng">
            <a:solidFill>
              <a:srgbClr val="595959"/>
            </a:solidFill>
            <a:prstDash val="solid"/>
            <a:round/>
            <a:headEnd type="none" w="sm" len="sm"/>
            <a:tailEnd type="none" w="sm" len="sm"/>
          </a:ln>
        </p:spPr>
        <p:txBody>
          <a:bodyPr spcFirstLastPara="1" wrap="square" lIns="82925" tIns="82925" rIns="82925" bIns="82925" anchor="ctr" anchorCtr="0">
            <a:noAutofit/>
          </a:bodyPr>
          <a:lstStyle/>
          <a:p>
            <a:pPr marL="0" marR="0" lvl="0" indent="0" algn="ctr" rtl="0">
              <a:lnSpc>
                <a:spcPct val="100000"/>
              </a:lnSpc>
              <a:spcBef>
                <a:spcPts val="0"/>
              </a:spcBef>
              <a:spcAft>
                <a:spcPts val="0"/>
              </a:spcAft>
              <a:buNone/>
            </a:pPr>
            <a:endParaRPr sz="1500" b="0" i="0" u="none" strike="noStrike" cap="none">
              <a:latin typeface="Arial"/>
              <a:ea typeface="Arial"/>
              <a:cs typeface="Arial"/>
              <a:sym typeface="Arial"/>
            </a:endParaRPr>
          </a:p>
        </p:txBody>
      </p:sp>
      <p:sp>
        <p:nvSpPr>
          <p:cNvPr id="225" name="Google Shape;225;p20"/>
          <p:cNvSpPr/>
          <p:nvPr/>
        </p:nvSpPr>
        <p:spPr>
          <a:xfrm>
            <a:off x="4464336" y="2706382"/>
            <a:ext cx="71100" cy="6954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82925" tIns="82925" rIns="82925" bIns="82925" anchor="ctr" anchorCtr="0">
            <a:noAutofit/>
          </a:bodyPr>
          <a:lstStyle/>
          <a:p>
            <a:pPr marL="0" lvl="0" indent="0" algn="l" rtl="0">
              <a:spcBef>
                <a:spcPts val="0"/>
              </a:spcBef>
              <a:spcAft>
                <a:spcPts val="0"/>
              </a:spcAft>
              <a:buNone/>
            </a:pPr>
            <a:endParaRPr/>
          </a:p>
        </p:txBody>
      </p:sp>
      <p:sp>
        <p:nvSpPr>
          <p:cNvPr id="226" name="Google Shape;226;p20"/>
          <p:cNvSpPr/>
          <p:nvPr/>
        </p:nvSpPr>
        <p:spPr>
          <a:xfrm>
            <a:off x="5861127" y="3174975"/>
            <a:ext cx="70800" cy="6954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82925" tIns="82925" rIns="82925" bIns="82925" anchor="ctr" anchorCtr="0">
            <a:noAutofit/>
          </a:bodyPr>
          <a:lstStyle/>
          <a:p>
            <a:pPr marL="0" lvl="0" indent="0" algn="l" rtl="0">
              <a:spcBef>
                <a:spcPts val="0"/>
              </a:spcBef>
              <a:spcAft>
                <a:spcPts val="0"/>
              </a:spcAft>
              <a:buNone/>
            </a:pPr>
            <a:endParaRPr/>
          </a:p>
        </p:txBody>
      </p:sp>
      <p:sp>
        <p:nvSpPr>
          <p:cNvPr id="227" name="Google Shape;227;p20"/>
          <p:cNvSpPr/>
          <p:nvPr/>
        </p:nvSpPr>
        <p:spPr>
          <a:xfrm>
            <a:off x="4183045" y="4474256"/>
            <a:ext cx="910325" cy="263100"/>
          </a:xfrm>
          <a:prstGeom prst="rect">
            <a:avLst/>
          </a:prstGeom>
          <a:noFill/>
          <a:ln>
            <a:noFill/>
          </a:ln>
        </p:spPr>
        <p:txBody>
          <a:bodyPr spcFirstLastPara="1" wrap="square" lIns="82925" tIns="82925" rIns="82925" bIns="82925" anchor="t" anchorCtr="0">
            <a:noAutofit/>
          </a:bodyPr>
          <a:lstStyle/>
          <a:p>
            <a:pPr marL="0" marR="0" lvl="0" indent="0" algn="l" rtl="0">
              <a:lnSpc>
                <a:spcPct val="100000"/>
              </a:lnSpc>
              <a:spcBef>
                <a:spcPts val="0"/>
              </a:spcBef>
              <a:spcAft>
                <a:spcPts val="0"/>
              </a:spcAft>
              <a:buNone/>
            </a:pPr>
            <a:r>
              <a:rPr lang="en" sz="1000" b="0" i="0" u="none" strike="noStrike" cap="none" dirty="0" err="1">
                <a:solidFill>
                  <a:srgbClr val="000000"/>
                </a:solidFill>
                <a:latin typeface="Arial"/>
                <a:ea typeface="Arial"/>
                <a:cs typeface="Arial"/>
                <a:sym typeface="Arial"/>
              </a:rPr>
              <a:t>ℝ</a:t>
            </a:r>
            <a:r>
              <a:rPr lang="en" sz="1000" b="0" i="0" u="none" strike="noStrike" cap="none" baseline="30000" dirty="0" err="1">
                <a:solidFill>
                  <a:srgbClr val="000000"/>
                </a:solidFill>
                <a:latin typeface="Arial"/>
                <a:ea typeface="Arial"/>
                <a:cs typeface="Arial"/>
                <a:sym typeface="Arial"/>
              </a:rPr>
              <a:t>d</a:t>
            </a:r>
            <a:r>
              <a:rPr lang="en" sz="700" b="0" i="0" u="none" strike="noStrike" cap="none" baseline="30000" dirty="0" err="1">
                <a:solidFill>
                  <a:srgbClr val="000000"/>
                </a:solidFill>
                <a:latin typeface="Arial"/>
                <a:ea typeface="Arial"/>
                <a:cs typeface="Arial"/>
                <a:sym typeface="Arial"/>
              </a:rPr>
              <a:t>text</a:t>
            </a:r>
            <a:r>
              <a:rPr lang="en" sz="1000" b="0" i="0" u="none" strike="noStrike" cap="none" dirty="0">
                <a:solidFill>
                  <a:srgbClr val="000000"/>
                </a:solidFill>
                <a:latin typeface="Arial"/>
                <a:ea typeface="Arial"/>
                <a:cs typeface="Arial"/>
                <a:sym typeface="Arial"/>
              </a:rPr>
              <a:t>→ </a:t>
            </a:r>
            <a:r>
              <a:rPr lang="en" sz="1000" b="0" i="0" u="none" strike="noStrike" cap="none" dirty="0" err="1">
                <a:solidFill>
                  <a:srgbClr val="000000"/>
                </a:solidFill>
                <a:latin typeface="Arial"/>
                <a:ea typeface="Arial"/>
                <a:cs typeface="Arial"/>
                <a:sym typeface="Arial"/>
              </a:rPr>
              <a:t>ℝ</a:t>
            </a:r>
            <a:r>
              <a:rPr lang="en" sz="1000" b="0" i="0" u="none" strike="noStrike" cap="none" baseline="30000" dirty="0" err="1">
                <a:solidFill>
                  <a:srgbClr val="000000"/>
                </a:solidFill>
                <a:latin typeface="Arial"/>
                <a:ea typeface="Arial"/>
                <a:cs typeface="Arial"/>
                <a:sym typeface="Arial"/>
              </a:rPr>
              <a:t>d</a:t>
            </a:r>
            <a:endParaRPr sz="1000" b="0" i="0" u="none" strike="noStrike" cap="none" dirty="0">
              <a:latin typeface="Arial"/>
              <a:ea typeface="Arial"/>
              <a:cs typeface="Arial"/>
              <a:sym typeface="Arial"/>
            </a:endParaRPr>
          </a:p>
        </p:txBody>
      </p:sp>
      <p:sp>
        <p:nvSpPr>
          <p:cNvPr id="228" name="Google Shape;228;p20"/>
          <p:cNvSpPr/>
          <p:nvPr/>
        </p:nvSpPr>
        <p:spPr>
          <a:xfrm>
            <a:off x="4226252" y="3351522"/>
            <a:ext cx="729988" cy="263100"/>
          </a:xfrm>
          <a:prstGeom prst="rect">
            <a:avLst/>
          </a:prstGeom>
          <a:noFill/>
          <a:ln>
            <a:noFill/>
          </a:ln>
        </p:spPr>
        <p:txBody>
          <a:bodyPr spcFirstLastPara="1" wrap="square" lIns="82925" tIns="82925" rIns="82925" bIns="82925" anchor="t" anchorCtr="0">
            <a:noAutofit/>
          </a:bodyPr>
          <a:lstStyle/>
          <a:p>
            <a:pPr marL="0" marR="0" lvl="0" indent="0" algn="l" rtl="0">
              <a:lnSpc>
                <a:spcPct val="100000"/>
              </a:lnSpc>
              <a:spcBef>
                <a:spcPts val="0"/>
              </a:spcBef>
              <a:spcAft>
                <a:spcPts val="0"/>
              </a:spcAft>
              <a:buNone/>
            </a:pPr>
            <a:r>
              <a:rPr lang="en" sz="1000" b="0" i="0" u="none" strike="noStrike" cap="none" dirty="0" err="1">
                <a:solidFill>
                  <a:srgbClr val="000000"/>
                </a:solidFill>
                <a:latin typeface="Arial"/>
                <a:ea typeface="Arial"/>
                <a:cs typeface="Arial"/>
                <a:sym typeface="Arial"/>
              </a:rPr>
              <a:t>ℝ</a:t>
            </a:r>
            <a:r>
              <a:rPr lang="en" sz="1000" b="0" i="0" u="none" strike="noStrike" cap="none" baseline="30000" dirty="0" err="1">
                <a:solidFill>
                  <a:srgbClr val="000000"/>
                </a:solidFill>
                <a:latin typeface="Arial"/>
                <a:ea typeface="Arial"/>
                <a:cs typeface="Arial"/>
                <a:sym typeface="Arial"/>
              </a:rPr>
              <a:t>d</a:t>
            </a:r>
            <a:r>
              <a:rPr lang="en" sz="1000" b="0" i="0" u="none" strike="noStrike" cap="none" dirty="0">
                <a:solidFill>
                  <a:srgbClr val="000000"/>
                </a:solidFill>
                <a:latin typeface="Arial"/>
                <a:ea typeface="Arial"/>
                <a:cs typeface="Arial"/>
                <a:sym typeface="Arial"/>
              </a:rPr>
              <a:t>→ </a:t>
            </a:r>
            <a:r>
              <a:rPr lang="en" sz="1000" b="0" i="0" u="none" strike="noStrike" cap="none" dirty="0" err="1">
                <a:solidFill>
                  <a:srgbClr val="000000"/>
                </a:solidFill>
                <a:latin typeface="Arial"/>
                <a:ea typeface="Arial"/>
                <a:cs typeface="Arial"/>
                <a:sym typeface="Arial"/>
              </a:rPr>
              <a:t>ℝ</a:t>
            </a:r>
            <a:r>
              <a:rPr lang="en" sz="1000" b="0" i="0" u="none" strike="noStrike" cap="none" baseline="30000" dirty="0" err="1">
                <a:solidFill>
                  <a:srgbClr val="000000"/>
                </a:solidFill>
                <a:latin typeface="Arial"/>
                <a:ea typeface="Arial"/>
                <a:cs typeface="Arial"/>
                <a:sym typeface="Arial"/>
              </a:rPr>
              <a:t>d</a:t>
            </a:r>
            <a:endParaRPr sz="1000" b="0" i="0" u="none" strike="noStrike" cap="none" dirty="0">
              <a:latin typeface="Arial"/>
              <a:ea typeface="Arial"/>
              <a:cs typeface="Arial"/>
              <a:sym typeface="Arial"/>
            </a:endParaRPr>
          </a:p>
        </p:txBody>
      </p:sp>
      <p:sp>
        <p:nvSpPr>
          <p:cNvPr id="229" name="Google Shape;229;p20"/>
          <p:cNvSpPr txBox="1"/>
          <p:nvPr/>
        </p:nvSpPr>
        <p:spPr>
          <a:xfrm>
            <a:off x="4247125" y="2060250"/>
            <a:ext cx="1815000" cy="513300"/>
          </a:xfrm>
          <a:prstGeom prst="rect">
            <a:avLst/>
          </a:prstGeom>
          <a:noFill/>
          <a:ln>
            <a:noFill/>
          </a:ln>
        </p:spPr>
        <p:txBody>
          <a:bodyPr spcFirstLastPara="1" wrap="square" lIns="81625" tIns="40825" rIns="81625" bIns="40825" anchor="t" anchorCtr="0">
            <a:noAutofit/>
          </a:bodyPr>
          <a:lstStyle/>
          <a:p>
            <a:pPr marL="0" marR="0" lvl="0" indent="0" algn="ctr" rtl="0">
              <a:spcBef>
                <a:spcPts val="0"/>
              </a:spcBef>
              <a:spcAft>
                <a:spcPts val="0"/>
              </a:spcAft>
              <a:buNone/>
            </a:pPr>
            <a:r>
              <a:rPr lang="en" sz="1500"/>
              <a:t>Visual-Semantic  </a:t>
            </a:r>
            <a:endParaRPr sz="1500"/>
          </a:p>
          <a:p>
            <a:pPr marL="0" marR="0" lvl="0" indent="0" algn="ctr" rtl="0">
              <a:spcBef>
                <a:spcPts val="0"/>
              </a:spcBef>
              <a:spcAft>
                <a:spcPts val="0"/>
              </a:spcAft>
              <a:buNone/>
            </a:pPr>
            <a:r>
              <a:rPr lang="en" sz="1500"/>
              <a:t>Joint Embedding</a:t>
            </a:r>
            <a:endParaRPr sz="1500" b="0" strike="noStrike">
              <a:latin typeface="Arial"/>
              <a:ea typeface="Arial"/>
              <a:cs typeface="Arial"/>
              <a:sym typeface="Arial"/>
            </a:endParaRPr>
          </a:p>
        </p:txBody>
      </p:sp>
      <p:sp>
        <p:nvSpPr>
          <p:cNvPr id="230" name="Google Shape;230;p20"/>
          <p:cNvSpPr/>
          <p:nvPr/>
        </p:nvSpPr>
        <p:spPr>
          <a:xfrm>
            <a:off x="4467339" y="3821624"/>
            <a:ext cx="71100" cy="6957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82925" tIns="82925" rIns="82925" bIns="82925" anchor="ctr" anchorCtr="0">
            <a:noAutofit/>
          </a:bodyPr>
          <a:lstStyle/>
          <a:p>
            <a:pPr marL="0" lvl="0" indent="0" algn="l" rtl="0">
              <a:spcBef>
                <a:spcPts val="0"/>
              </a:spcBef>
              <a:spcAft>
                <a:spcPts val="0"/>
              </a:spcAft>
              <a:buNone/>
            </a:pPr>
            <a:endParaRPr/>
          </a:p>
        </p:txBody>
      </p:sp>
      <p:sp>
        <p:nvSpPr>
          <p:cNvPr id="231" name="Google Shape;231;p20"/>
          <p:cNvSpPr txBox="1"/>
          <p:nvPr/>
        </p:nvSpPr>
        <p:spPr>
          <a:xfrm>
            <a:off x="4996575" y="3943425"/>
            <a:ext cx="495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d×hw</a:t>
            </a:r>
            <a:endParaRPr sz="1000"/>
          </a:p>
        </p:txBody>
      </p:sp>
      <p:sp>
        <p:nvSpPr>
          <p:cNvPr id="232" name="Google Shape;232;p20"/>
          <p:cNvSpPr txBox="1"/>
          <p:nvPr/>
        </p:nvSpPr>
        <p:spPr>
          <a:xfrm>
            <a:off x="4986563" y="2764701"/>
            <a:ext cx="859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d×hw</a:t>
            </a:r>
            <a:endParaRPr sz="1000"/>
          </a:p>
        </p:txBody>
      </p:sp>
      <p:cxnSp>
        <p:nvCxnSpPr>
          <p:cNvPr id="233" name="Google Shape;233;p20"/>
          <p:cNvCxnSpPr/>
          <p:nvPr/>
        </p:nvCxnSpPr>
        <p:spPr>
          <a:xfrm>
            <a:off x="4986198" y="3025764"/>
            <a:ext cx="303300" cy="316200"/>
          </a:xfrm>
          <a:prstGeom prst="straightConnector1">
            <a:avLst/>
          </a:prstGeom>
          <a:noFill/>
          <a:ln w="9525" cap="flat" cmpd="sng">
            <a:solidFill>
              <a:srgbClr val="595959"/>
            </a:solidFill>
            <a:prstDash val="solid"/>
            <a:round/>
            <a:headEnd type="none" w="med" len="med"/>
            <a:tailEnd type="triangle" w="med" len="med"/>
          </a:ln>
        </p:spPr>
      </p:cxnSp>
      <p:cxnSp>
        <p:nvCxnSpPr>
          <p:cNvPr id="234" name="Google Shape;234;p20"/>
          <p:cNvCxnSpPr/>
          <p:nvPr/>
        </p:nvCxnSpPr>
        <p:spPr>
          <a:xfrm rot="10800000" flipH="1">
            <a:off x="5015116" y="3657682"/>
            <a:ext cx="274200" cy="446100"/>
          </a:xfrm>
          <a:prstGeom prst="straightConnector1">
            <a:avLst/>
          </a:prstGeom>
          <a:noFill/>
          <a:ln w="9525" cap="flat" cmpd="sng">
            <a:solidFill>
              <a:srgbClr val="595959"/>
            </a:solidFill>
            <a:prstDash val="solid"/>
            <a:round/>
            <a:headEnd type="none" w="med" len="med"/>
            <a:tailEnd type="triangle" w="med" len="med"/>
          </a:ln>
        </p:spPr>
      </p:cxnSp>
      <p:sp>
        <p:nvSpPr>
          <p:cNvPr id="235" name="Google Shape;235;p20"/>
          <p:cNvSpPr/>
          <p:nvPr/>
        </p:nvSpPr>
        <p:spPr>
          <a:xfrm>
            <a:off x="4867315" y="2882311"/>
            <a:ext cx="138900" cy="297300"/>
          </a:xfrm>
          <a:prstGeom prst="cube">
            <a:avLst>
              <a:gd name="adj" fmla="val 25000"/>
            </a:avLst>
          </a:prstGeom>
          <a:solidFill>
            <a:srgbClr val="D9EAD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0"/>
          <p:cNvSpPr/>
          <p:nvPr/>
        </p:nvSpPr>
        <p:spPr>
          <a:xfrm>
            <a:off x="4867315" y="3988108"/>
            <a:ext cx="138900" cy="297300"/>
          </a:xfrm>
          <a:prstGeom prst="cube">
            <a:avLst>
              <a:gd name="adj" fmla="val 25000"/>
            </a:avLst>
          </a:prstGeom>
          <a:solidFill>
            <a:srgbClr val="EAD1D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0"/>
          <p:cNvSpPr/>
          <p:nvPr/>
        </p:nvSpPr>
        <p:spPr>
          <a:xfrm>
            <a:off x="5346047" y="3504238"/>
            <a:ext cx="138900" cy="297300"/>
          </a:xfrm>
          <a:prstGeom prst="cube">
            <a:avLst>
              <a:gd name="adj" fmla="val 25000"/>
            </a:avLst>
          </a:prstGeom>
          <a:solidFill>
            <a:srgbClr val="EAD1D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0"/>
          <p:cNvSpPr/>
          <p:nvPr/>
        </p:nvSpPr>
        <p:spPr>
          <a:xfrm>
            <a:off x="5347117" y="3243907"/>
            <a:ext cx="138900" cy="297300"/>
          </a:xfrm>
          <a:prstGeom prst="cube">
            <a:avLst>
              <a:gd name="adj" fmla="val 25000"/>
            </a:avLst>
          </a:prstGeom>
          <a:solidFill>
            <a:srgbClr val="D9EAD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0"/>
          <p:cNvSpPr txBox="1"/>
          <p:nvPr/>
        </p:nvSpPr>
        <p:spPr>
          <a:xfrm>
            <a:off x="3734632" y="2658276"/>
            <a:ext cx="5865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highlight>
                  <a:srgbClr val="FFFFFF"/>
                </a:highlight>
                <a:latin typeface="Roboto"/>
                <a:ea typeface="Roboto"/>
                <a:cs typeface="Roboto"/>
                <a:sym typeface="Roboto"/>
              </a:rPr>
              <a:t>F</a:t>
            </a:r>
            <a:r>
              <a:rPr lang="en" sz="1300" baseline="-25000">
                <a:highlight>
                  <a:srgbClr val="FFFFFF"/>
                </a:highlight>
                <a:latin typeface="Roboto"/>
                <a:ea typeface="Roboto"/>
                <a:cs typeface="Roboto"/>
                <a:sym typeface="Roboto"/>
              </a:rPr>
              <a:t>image</a:t>
            </a:r>
            <a:endParaRPr sz="1300" baseline="-25000"/>
          </a:p>
        </p:txBody>
      </p:sp>
      <p:sp>
        <p:nvSpPr>
          <p:cNvPr id="240" name="Google Shape;240;p20"/>
          <p:cNvSpPr txBox="1"/>
          <p:nvPr/>
        </p:nvSpPr>
        <p:spPr>
          <a:xfrm>
            <a:off x="6103191" y="3113171"/>
            <a:ext cx="5265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b="1">
                <a:highlight>
                  <a:srgbClr val="FFFFFF"/>
                </a:highlight>
                <a:latin typeface="Roboto"/>
                <a:ea typeface="Roboto"/>
                <a:cs typeface="Roboto"/>
                <a:sym typeface="Roboto"/>
              </a:rPr>
              <a:t>F</a:t>
            </a:r>
            <a:r>
              <a:rPr lang="en" sz="1300" baseline="-25000">
                <a:highlight>
                  <a:srgbClr val="FFFFFF"/>
                </a:highlight>
                <a:latin typeface="Roboto"/>
                <a:ea typeface="Roboto"/>
                <a:cs typeface="Roboto"/>
                <a:sym typeface="Roboto"/>
              </a:rPr>
              <a:t>joint</a:t>
            </a:r>
            <a:endParaRPr sz="1300" baseline="-25000"/>
          </a:p>
        </p:txBody>
      </p:sp>
      <p:sp>
        <p:nvSpPr>
          <p:cNvPr id="241" name="Google Shape;241;p20"/>
          <p:cNvSpPr/>
          <p:nvPr/>
        </p:nvSpPr>
        <p:spPr>
          <a:xfrm>
            <a:off x="4577855" y="3041295"/>
            <a:ext cx="255582" cy="324"/>
          </a:xfrm>
          <a:custGeom>
            <a:avLst/>
            <a:gdLst/>
            <a:ahLst/>
            <a:cxnLst/>
            <a:rect l="l" t="t" r="r" b="b"/>
            <a:pathLst>
              <a:path w="21600" h="21600" extrusionOk="0">
                <a:moveTo>
                  <a:pt x="0" y="0"/>
                </a:moveTo>
                <a:lnTo>
                  <a:pt x="21600" y="21600"/>
                </a:lnTo>
              </a:path>
            </a:pathLst>
          </a:custGeom>
          <a:noFill/>
          <a:ln w="9525" cap="flat" cmpd="sng">
            <a:solidFill>
              <a:srgbClr val="595959"/>
            </a:solidFill>
            <a:prstDash val="solid"/>
            <a:round/>
            <a:headEnd type="none" w="sm" len="sm"/>
            <a:tailEnd type="triangle" w="med" len="med"/>
          </a:ln>
        </p:spPr>
      </p:sp>
      <p:sp>
        <p:nvSpPr>
          <p:cNvPr id="242" name="Google Shape;242;p20"/>
          <p:cNvSpPr txBox="1"/>
          <p:nvPr/>
        </p:nvSpPr>
        <p:spPr>
          <a:xfrm>
            <a:off x="3734552" y="3783129"/>
            <a:ext cx="5865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highlight>
                  <a:srgbClr val="FFFFFF"/>
                </a:highlight>
                <a:latin typeface="Roboto"/>
                <a:ea typeface="Roboto"/>
                <a:cs typeface="Roboto"/>
                <a:sym typeface="Roboto"/>
              </a:rPr>
              <a:t>F</a:t>
            </a:r>
            <a:r>
              <a:rPr lang="en" sz="1300" baseline="-25000">
                <a:highlight>
                  <a:srgbClr val="FFFFFF"/>
                </a:highlight>
                <a:latin typeface="Roboto"/>
                <a:ea typeface="Roboto"/>
                <a:cs typeface="Roboto"/>
                <a:sym typeface="Roboto"/>
              </a:rPr>
              <a:t>target</a:t>
            </a:r>
            <a:endParaRPr sz="1300" baseline="-25000"/>
          </a:p>
        </p:txBody>
      </p:sp>
      <p:sp>
        <p:nvSpPr>
          <p:cNvPr id="243" name="Google Shape;243;p20"/>
          <p:cNvSpPr/>
          <p:nvPr/>
        </p:nvSpPr>
        <p:spPr>
          <a:xfrm rot="10800000" flipH="1">
            <a:off x="2515102" y="4163733"/>
            <a:ext cx="1907010" cy="16092"/>
          </a:xfrm>
          <a:custGeom>
            <a:avLst/>
            <a:gdLst/>
            <a:ahLst/>
            <a:cxnLst/>
            <a:rect l="l" t="t" r="r" b="b"/>
            <a:pathLst>
              <a:path w="21600" h="21600" extrusionOk="0">
                <a:moveTo>
                  <a:pt x="0" y="0"/>
                </a:moveTo>
                <a:lnTo>
                  <a:pt x="21600" y="21600"/>
                </a:lnTo>
              </a:path>
            </a:pathLst>
          </a:custGeom>
          <a:noFill/>
          <a:ln w="9525" cap="flat" cmpd="sng">
            <a:solidFill>
              <a:srgbClr val="595959"/>
            </a:solidFill>
            <a:prstDash val="solid"/>
            <a:round/>
            <a:headEnd type="none" w="sm" len="sm"/>
            <a:tailEnd type="triangle" w="med" len="med"/>
          </a:ln>
        </p:spPr>
      </p:sp>
      <p:cxnSp>
        <p:nvCxnSpPr>
          <p:cNvPr id="244" name="Google Shape;244;p20"/>
          <p:cNvCxnSpPr/>
          <p:nvPr/>
        </p:nvCxnSpPr>
        <p:spPr>
          <a:xfrm>
            <a:off x="3767725" y="3037250"/>
            <a:ext cx="660900" cy="3000"/>
          </a:xfrm>
          <a:prstGeom prst="straightConnector1">
            <a:avLst/>
          </a:prstGeom>
          <a:noFill/>
          <a:ln w="9525" cap="flat" cmpd="sng">
            <a:solidFill>
              <a:srgbClr val="666666"/>
            </a:solidFill>
            <a:prstDash val="solid"/>
            <a:round/>
            <a:headEnd type="none" w="med" len="med"/>
            <a:tailEnd type="triangle" w="med" len="med"/>
          </a:ln>
        </p:spPr>
      </p:cxnSp>
      <p:sp>
        <p:nvSpPr>
          <p:cNvPr id="245" name="Google Shape;245;p20"/>
          <p:cNvSpPr/>
          <p:nvPr/>
        </p:nvSpPr>
        <p:spPr>
          <a:xfrm>
            <a:off x="5506967" y="3820125"/>
            <a:ext cx="859800" cy="297300"/>
          </a:xfrm>
          <a:prstGeom prst="rect">
            <a:avLst/>
          </a:prstGeom>
          <a:noFill/>
          <a:ln>
            <a:noFill/>
          </a:ln>
        </p:spPr>
        <p:txBody>
          <a:bodyPr spcFirstLastPara="1" wrap="square" lIns="82925" tIns="82925" rIns="82925" bIns="82925" anchor="t" anchorCtr="0">
            <a:noAutofit/>
          </a:bodyPr>
          <a:lstStyle/>
          <a:p>
            <a:pPr marL="0" marR="0" lvl="0" indent="0" algn="l" rtl="0">
              <a:lnSpc>
                <a:spcPct val="100000"/>
              </a:lnSpc>
              <a:spcBef>
                <a:spcPts val="0"/>
              </a:spcBef>
              <a:spcAft>
                <a:spcPts val="0"/>
              </a:spcAft>
              <a:buNone/>
            </a:pPr>
            <a:r>
              <a:rPr lang="en" sz="1000" b="0" i="0" u="none" strike="noStrike" cap="none" dirty="0">
                <a:solidFill>
                  <a:srgbClr val="000000"/>
                </a:solidFill>
                <a:latin typeface="Arial"/>
                <a:ea typeface="Arial"/>
                <a:cs typeface="Arial"/>
                <a:sym typeface="Arial"/>
              </a:rPr>
              <a:t>ℝ</a:t>
            </a:r>
            <a:r>
              <a:rPr lang="en" sz="1000" b="0" i="0" u="none" strike="noStrike" cap="none" baseline="30000" dirty="0">
                <a:solidFill>
                  <a:srgbClr val="000000"/>
                </a:solidFill>
                <a:latin typeface="Arial"/>
                <a:ea typeface="Arial"/>
                <a:cs typeface="Arial"/>
                <a:sym typeface="Arial"/>
              </a:rPr>
              <a:t>2d</a:t>
            </a:r>
            <a:r>
              <a:rPr lang="en" sz="1000" b="0" i="0" u="none" strike="noStrike" cap="none" dirty="0">
                <a:solidFill>
                  <a:srgbClr val="000000"/>
                </a:solidFill>
                <a:latin typeface="Arial"/>
                <a:ea typeface="Arial"/>
                <a:cs typeface="Arial"/>
                <a:sym typeface="Arial"/>
              </a:rPr>
              <a:t>→ </a:t>
            </a:r>
            <a:r>
              <a:rPr lang="en" sz="1000" b="0" i="0" u="none" strike="noStrike" cap="none" dirty="0" err="1">
                <a:solidFill>
                  <a:srgbClr val="000000"/>
                </a:solidFill>
                <a:latin typeface="Arial"/>
                <a:ea typeface="Arial"/>
                <a:cs typeface="Arial"/>
                <a:sym typeface="Arial"/>
              </a:rPr>
              <a:t>ℝ</a:t>
            </a:r>
            <a:r>
              <a:rPr lang="en" sz="1000" b="0" i="0" u="none" strike="noStrike" cap="none" baseline="30000" dirty="0" err="1">
                <a:solidFill>
                  <a:srgbClr val="000000"/>
                </a:solidFill>
                <a:latin typeface="Arial"/>
                <a:ea typeface="Arial"/>
                <a:cs typeface="Arial"/>
                <a:sym typeface="Arial"/>
              </a:rPr>
              <a:t>d</a:t>
            </a:r>
            <a:endParaRPr sz="1000" b="0" i="0" u="none" strike="noStrike" cap="none" dirty="0">
              <a:latin typeface="Arial"/>
              <a:ea typeface="Arial"/>
              <a:cs typeface="Arial"/>
              <a:sym typeface="Arial"/>
            </a:endParaRPr>
          </a:p>
        </p:txBody>
      </p:sp>
      <p:cxnSp>
        <p:nvCxnSpPr>
          <p:cNvPr id="246" name="Google Shape;246;p20"/>
          <p:cNvCxnSpPr>
            <a:stCxn id="226" idx="3"/>
            <a:endCxn id="209" idx="1"/>
          </p:cNvCxnSpPr>
          <p:nvPr/>
        </p:nvCxnSpPr>
        <p:spPr>
          <a:xfrm>
            <a:off x="5931927" y="3522675"/>
            <a:ext cx="616200" cy="1800"/>
          </a:xfrm>
          <a:prstGeom prst="straightConnector1">
            <a:avLst/>
          </a:prstGeom>
          <a:noFill/>
          <a:ln w="9525" cap="flat" cmpd="sng">
            <a:solidFill>
              <a:srgbClr val="666666"/>
            </a:solidFill>
            <a:prstDash val="solid"/>
            <a:round/>
            <a:headEnd type="none" w="med" len="med"/>
            <a:tailEnd type="triangle" w="med" len="med"/>
          </a:ln>
        </p:spPr>
      </p:cxnSp>
      <p:sp>
        <p:nvSpPr>
          <p:cNvPr id="247" name="Google Shape;247;p20"/>
          <p:cNvSpPr/>
          <p:nvPr/>
        </p:nvSpPr>
        <p:spPr>
          <a:xfrm>
            <a:off x="5539883" y="3513272"/>
            <a:ext cx="255582" cy="324"/>
          </a:xfrm>
          <a:custGeom>
            <a:avLst/>
            <a:gdLst/>
            <a:ahLst/>
            <a:cxnLst/>
            <a:rect l="l" t="t" r="r" b="b"/>
            <a:pathLst>
              <a:path w="21600" h="21600" extrusionOk="0">
                <a:moveTo>
                  <a:pt x="0" y="0"/>
                </a:moveTo>
                <a:lnTo>
                  <a:pt x="21600" y="21600"/>
                </a:lnTo>
              </a:path>
            </a:pathLst>
          </a:custGeom>
          <a:noFill/>
          <a:ln w="9525" cap="flat" cmpd="sng">
            <a:solidFill>
              <a:srgbClr val="595959"/>
            </a:solidFill>
            <a:prstDash val="solid"/>
            <a:round/>
            <a:headEnd type="none" w="sm" len="sm"/>
            <a:tailEnd type="triangle" w="med" len="med"/>
          </a:ln>
        </p:spPr>
      </p:sp>
      <p:sp>
        <p:nvSpPr>
          <p:cNvPr id="248" name="Google Shape;248;p20"/>
          <p:cNvSpPr/>
          <p:nvPr/>
        </p:nvSpPr>
        <p:spPr>
          <a:xfrm>
            <a:off x="4577855" y="4160747"/>
            <a:ext cx="255582" cy="324"/>
          </a:xfrm>
          <a:custGeom>
            <a:avLst/>
            <a:gdLst/>
            <a:ahLst/>
            <a:cxnLst/>
            <a:rect l="l" t="t" r="r" b="b"/>
            <a:pathLst>
              <a:path w="21600" h="21600" extrusionOk="0">
                <a:moveTo>
                  <a:pt x="0" y="0"/>
                </a:moveTo>
                <a:lnTo>
                  <a:pt x="21600" y="21600"/>
                </a:lnTo>
              </a:path>
            </a:pathLst>
          </a:custGeom>
          <a:noFill/>
          <a:ln w="9525" cap="flat" cmpd="sng">
            <a:solidFill>
              <a:srgbClr val="595959"/>
            </a:solidFill>
            <a:prstDash val="solid"/>
            <a:round/>
            <a:headEnd type="none" w="sm" len="sm"/>
            <a:tailEnd type="triangle" w="med" len="med"/>
          </a:ln>
        </p:spPr>
      </p:sp>
      <p:sp>
        <p:nvSpPr>
          <p:cNvPr id="249" name="Google Shape;249;p20"/>
          <p:cNvSpPr txBox="1"/>
          <p:nvPr/>
        </p:nvSpPr>
        <p:spPr>
          <a:xfrm>
            <a:off x="4510012" y="4106668"/>
            <a:ext cx="40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tile</a:t>
            </a:r>
            <a:endParaRPr sz="1000"/>
          </a:p>
        </p:txBody>
      </p:sp>
      <p:sp>
        <p:nvSpPr>
          <p:cNvPr id="250" name="Google Shape;250;p20"/>
          <p:cNvSpPr/>
          <p:nvPr/>
        </p:nvSpPr>
        <p:spPr>
          <a:xfrm>
            <a:off x="7895000" y="2401650"/>
            <a:ext cx="1091700" cy="4401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Scanpath Prediction</a:t>
            </a:r>
            <a:endParaRPr/>
          </a:p>
        </p:txBody>
      </p:sp>
      <p:cxnSp>
        <p:nvCxnSpPr>
          <p:cNvPr id="251" name="Google Shape;251;p20"/>
          <p:cNvCxnSpPr>
            <a:stCxn id="215" idx="0"/>
          </p:cNvCxnSpPr>
          <p:nvPr/>
        </p:nvCxnSpPr>
        <p:spPr>
          <a:xfrm rot="-5400000" flipH="1">
            <a:off x="7692869" y="1633788"/>
            <a:ext cx="151800" cy="1343100"/>
          </a:xfrm>
          <a:prstGeom prst="curvedConnector4">
            <a:avLst>
              <a:gd name="adj1" fmla="val -156868"/>
              <a:gd name="adj2" fmla="val 98314"/>
            </a:avLst>
          </a:prstGeom>
          <a:noFill/>
          <a:ln w="9525" cap="flat" cmpd="sng">
            <a:solidFill>
              <a:srgbClr val="666666"/>
            </a:solidFill>
            <a:prstDash val="solid"/>
            <a:round/>
            <a:headEnd type="none" w="sm" len="sm"/>
            <a:tailEnd type="triangle" w="sm" len="sm"/>
          </a:ln>
        </p:spPr>
      </p:cxnSp>
      <p:cxnSp>
        <p:nvCxnSpPr>
          <p:cNvPr id="252" name="Google Shape;252;p20"/>
          <p:cNvCxnSpPr>
            <a:stCxn id="216" idx="0"/>
          </p:cNvCxnSpPr>
          <p:nvPr/>
        </p:nvCxnSpPr>
        <p:spPr>
          <a:xfrm rot="-5400000" flipH="1">
            <a:off x="8106965" y="1753335"/>
            <a:ext cx="151800" cy="1104000"/>
          </a:xfrm>
          <a:prstGeom prst="curvedConnector4">
            <a:avLst>
              <a:gd name="adj1" fmla="val -156868"/>
              <a:gd name="adj2" fmla="val 101029"/>
            </a:avLst>
          </a:prstGeom>
          <a:noFill/>
          <a:ln w="9525" cap="flat" cmpd="sng">
            <a:solidFill>
              <a:srgbClr val="666666"/>
            </a:solidFill>
            <a:prstDash val="solid"/>
            <a:round/>
            <a:headEnd type="none" w="sm" len="sm"/>
            <a:tailEnd type="triangle" w="sm" len="sm"/>
          </a:ln>
        </p:spPr>
      </p:cxnSp>
      <p:cxnSp>
        <p:nvCxnSpPr>
          <p:cNvPr id="253" name="Google Shape;253;p20"/>
          <p:cNvCxnSpPr>
            <a:stCxn id="214" idx="0"/>
          </p:cNvCxnSpPr>
          <p:nvPr/>
        </p:nvCxnSpPr>
        <p:spPr>
          <a:xfrm rot="-5400000" flipH="1">
            <a:off x="7381791" y="1594339"/>
            <a:ext cx="129000" cy="1399200"/>
          </a:xfrm>
          <a:prstGeom prst="curvedConnector4">
            <a:avLst>
              <a:gd name="adj1" fmla="val -184593"/>
              <a:gd name="adj2" fmla="val 95943"/>
            </a:avLst>
          </a:prstGeom>
          <a:noFill/>
          <a:ln w="9525" cap="flat" cmpd="sng">
            <a:solidFill>
              <a:srgbClr val="666666"/>
            </a:solidFill>
            <a:prstDash val="solid"/>
            <a:round/>
            <a:headEnd type="none" w="sm" len="sm"/>
            <a:tailEnd type="triangle" w="sm" len="sm"/>
          </a:ln>
        </p:spPr>
      </p:cxnSp>
      <p:cxnSp>
        <p:nvCxnSpPr>
          <p:cNvPr id="254" name="Google Shape;254;p20"/>
          <p:cNvCxnSpPr/>
          <p:nvPr/>
        </p:nvCxnSpPr>
        <p:spPr>
          <a:xfrm>
            <a:off x="8440850" y="2918013"/>
            <a:ext cx="0" cy="260700"/>
          </a:xfrm>
          <a:prstGeom prst="straightConnector1">
            <a:avLst/>
          </a:prstGeom>
          <a:noFill/>
          <a:ln w="9525" cap="flat" cmpd="sng">
            <a:solidFill>
              <a:schemeClr val="dk2"/>
            </a:solidFill>
            <a:prstDash val="solid"/>
            <a:round/>
            <a:headEnd type="none" w="med" len="med"/>
            <a:tailEnd type="triangle" w="med" len="med"/>
          </a:ln>
        </p:spPr>
      </p:cxnSp>
      <p:grpSp>
        <p:nvGrpSpPr>
          <p:cNvPr id="255" name="Google Shape;255;p20"/>
          <p:cNvGrpSpPr/>
          <p:nvPr/>
        </p:nvGrpSpPr>
        <p:grpSpPr>
          <a:xfrm>
            <a:off x="8011697" y="3179250"/>
            <a:ext cx="982178" cy="771700"/>
            <a:chOff x="7859297" y="2874450"/>
            <a:chExt cx="982178" cy="771700"/>
          </a:xfrm>
        </p:grpSpPr>
        <p:sp>
          <p:nvSpPr>
            <p:cNvPr id="256" name="Google Shape;256;p20"/>
            <p:cNvSpPr/>
            <p:nvPr/>
          </p:nvSpPr>
          <p:spPr>
            <a:xfrm>
              <a:off x="8364650" y="3507250"/>
              <a:ext cx="138900" cy="138900"/>
            </a:xfrm>
            <a:prstGeom prst="ellipse">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0"/>
            <p:cNvSpPr/>
            <p:nvPr/>
          </p:nvSpPr>
          <p:spPr>
            <a:xfrm>
              <a:off x="8632075" y="3100550"/>
              <a:ext cx="209400" cy="209400"/>
            </a:xfrm>
            <a:prstGeom prst="ellipse">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0"/>
            <p:cNvSpPr/>
            <p:nvPr/>
          </p:nvSpPr>
          <p:spPr>
            <a:xfrm>
              <a:off x="8249725" y="3179475"/>
              <a:ext cx="99900" cy="99900"/>
            </a:xfrm>
            <a:prstGeom prst="ellipse">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0"/>
            <p:cNvSpPr/>
            <p:nvPr/>
          </p:nvSpPr>
          <p:spPr>
            <a:xfrm>
              <a:off x="7859297" y="2874450"/>
              <a:ext cx="209700" cy="209700"/>
            </a:xfrm>
            <a:prstGeom prst="ellipse">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0" name="Google Shape;260;p20"/>
            <p:cNvCxnSpPr>
              <a:stCxn id="256" idx="7"/>
              <a:endCxn id="257" idx="3"/>
            </p:cNvCxnSpPr>
            <p:nvPr/>
          </p:nvCxnSpPr>
          <p:spPr>
            <a:xfrm rot="10800000" flipH="1">
              <a:off x="8483209" y="3279191"/>
              <a:ext cx="179400" cy="248400"/>
            </a:xfrm>
            <a:prstGeom prst="straightConnector1">
              <a:avLst/>
            </a:prstGeom>
            <a:noFill/>
            <a:ln w="9525" cap="flat" cmpd="sng">
              <a:solidFill>
                <a:schemeClr val="dk2"/>
              </a:solidFill>
              <a:prstDash val="solid"/>
              <a:round/>
              <a:headEnd type="none" w="med" len="med"/>
              <a:tailEnd type="triangle" w="med" len="med"/>
            </a:ln>
          </p:spPr>
        </p:cxnSp>
        <p:cxnSp>
          <p:nvCxnSpPr>
            <p:cNvPr id="261" name="Google Shape;261;p20"/>
            <p:cNvCxnSpPr>
              <a:stCxn id="257" idx="2"/>
              <a:endCxn id="258" idx="6"/>
            </p:cNvCxnSpPr>
            <p:nvPr/>
          </p:nvCxnSpPr>
          <p:spPr>
            <a:xfrm flipH="1">
              <a:off x="8349775" y="3205250"/>
              <a:ext cx="282300" cy="24300"/>
            </a:xfrm>
            <a:prstGeom prst="straightConnector1">
              <a:avLst/>
            </a:prstGeom>
            <a:noFill/>
            <a:ln w="9525" cap="flat" cmpd="sng">
              <a:solidFill>
                <a:schemeClr val="dk2"/>
              </a:solidFill>
              <a:prstDash val="solid"/>
              <a:round/>
              <a:headEnd type="none" w="med" len="med"/>
              <a:tailEnd type="triangle" w="med" len="med"/>
            </a:ln>
          </p:spPr>
        </p:cxnSp>
        <p:cxnSp>
          <p:nvCxnSpPr>
            <p:cNvPr id="262" name="Google Shape;262;p20"/>
            <p:cNvCxnSpPr>
              <a:stCxn id="258" idx="1"/>
              <a:endCxn id="259" idx="5"/>
            </p:cNvCxnSpPr>
            <p:nvPr/>
          </p:nvCxnSpPr>
          <p:spPr>
            <a:xfrm rot="10800000">
              <a:off x="8038155" y="3053405"/>
              <a:ext cx="226200" cy="140700"/>
            </a:xfrm>
            <a:prstGeom prst="straightConnector1">
              <a:avLst/>
            </a:prstGeom>
            <a:noFill/>
            <a:ln w="9525" cap="flat" cmpd="sng">
              <a:solidFill>
                <a:schemeClr val="dk2"/>
              </a:solidFill>
              <a:prstDash val="solid"/>
              <a:round/>
              <a:headEnd type="none" w="med" len="med"/>
              <a:tailEnd type="triangle" w="med" len="med"/>
            </a:ln>
          </p:spPr>
        </p:cxnSp>
      </p:grpSp>
      <p:sp>
        <p:nvSpPr>
          <p:cNvPr id="263" name="Google Shape;263;p20"/>
          <p:cNvSpPr txBox="1"/>
          <p:nvPr/>
        </p:nvSpPr>
        <p:spPr>
          <a:xfrm>
            <a:off x="8119250" y="3978175"/>
            <a:ext cx="98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Scanpath</a:t>
            </a:r>
            <a:endParaRPr/>
          </a:p>
        </p:txBody>
      </p:sp>
      <p:pic>
        <p:nvPicPr>
          <p:cNvPr id="264" name="Google Shape;264;p20"/>
          <p:cNvPicPr preferRelativeResize="0"/>
          <p:nvPr/>
        </p:nvPicPr>
        <p:blipFill rotWithShape="1">
          <a:blip r:embed="rId4">
            <a:alphaModFix/>
          </a:blip>
          <a:srcRect/>
          <a:stretch/>
        </p:blipFill>
        <p:spPr>
          <a:xfrm>
            <a:off x="136966" y="2600186"/>
            <a:ext cx="1325398" cy="852424"/>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3633"/>
    </mc:Choice>
    <mc:Fallback xmlns="">
      <p:transition spd="slow" advTm="536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5"/>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97"/>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9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4"/>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222"/>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19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2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2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2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2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2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3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3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3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3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3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3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3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3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3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4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4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47"/>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48"/>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49"/>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4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4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09"/>
                                        </p:tgtEl>
                                        <p:attrNameLst>
                                          <p:attrName>style.visibility</p:attrName>
                                        </p:attrNameLst>
                                      </p:cBhvr>
                                      <p:to>
                                        <p:strVal val="visible"/>
                                      </p:to>
                                    </p:set>
                                  </p:childTnLst>
                                </p:cTn>
                              </p:par>
                            </p:childTnLst>
                          </p:cTn>
                        </p:par>
                        <p:par>
                          <p:cTn id="103" fill="hold">
                            <p:stCondLst>
                              <p:cond delay="0"/>
                            </p:stCondLst>
                            <p:childTnLst>
                              <p:par>
                                <p:cTn id="104" presetID="1" presetClass="entr" presetSubtype="0" fill="hold" nodeType="afterEffect">
                                  <p:stCondLst>
                                    <p:cond delay="0"/>
                                  </p:stCondLst>
                                  <p:childTnLst>
                                    <p:set>
                                      <p:cBhvr>
                                        <p:cTn id="105" dur="1" fill="hold">
                                          <p:stCondLst>
                                            <p:cond delay="0"/>
                                          </p:stCondLst>
                                        </p:cTn>
                                        <p:tgtEl>
                                          <p:spTgt spid="199"/>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200"/>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201"/>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203"/>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204"/>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205"/>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206"/>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207"/>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221"/>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202"/>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210"/>
                                        </p:tgtEl>
                                        <p:attrNameLst>
                                          <p:attrName>style.visibility</p:attrName>
                                        </p:attrNameLst>
                                      </p:cBhvr>
                                      <p:to>
                                        <p:strVal val="visible"/>
                                      </p:to>
                                    </p:set>
                                  </p:childTnLst>
                                </p:cTn>
                              </p:par>
                              <p:par>
                                <p:cTn id="128" presetID="1" presetClass="entr" presetSubtype="0" fill="hold" nodeType="withEffect">
                                  <p:stCondLst>
                                    <p:cond delay="0"/>
                                  </p:stCondLst>
                                  <p:childTnLst>
                                    <p:set>
                                      <p:cBhvr>
                                        <p:cTn id="129" dur="1" fill="hold">
                                          <p:stCondLst>
                                            <p:cond delay="0"/>
                                          </p:stCondLst>
                                        </p:cTn>
                                        <p:tgtEl>
                                          <p:spTgt spid="211"/>
                                        </p:tgtEl>
                                        <p:attrNameLst>
                                          <p:attrName>style.visibility</p:attrName>
                                        </p:attrNameLst>
                                      </p:cBhvr>
                                      <p:to>
                                        <p:strVal val="visible"/>
                                      </p:to>
                                    </p:set>
                                  </p:childTnLst>
                                </p:cTn>
                              </p:par>
                              <p:par>
                                <p:cTn id="130" presetID="1" presetClass="entr" presetSubtype="0" fill="hold" nodeType="withEffect">
                                  <p:stCondLst>
                                    <p:cond delay="0"/>
                                  </p:stCondLst>
                                  <p:childTnLst>
                                    <p:set>
                                      <p:cBhvr>
                                        <p:cTn id="131" dur="1" fill="hold">
                                          <p:stCondLst>
                                            <p:cond delay="0"/>
                                          </p:stCondLst>
                                        </p:cTn>
                                        <p:tgtEl>
                                          <p:spTgt spid="212"/>
                                        </p:tgtEl>
                                        <p:attrNameLst>
                                          <p:attrName>style.visibility</p:attrName>
                                        </p:attrNameLst>
                                      </p:cBhvr>
                                      <p:to>
                                        <p:strVal val="visible"/>
                                      </p:to>
                                    </p:set>
                                  </p:childTnLst>
                                </p:cTn>
                              </p:par>
                              <p:par>
                                <p:cTn id="132" presetID="1" presetClass="entr" presetSubtype="0" fill="hold" nodeType="withEffect">
                                  <p:stCondLst>
                                    <p:cond delay="0"/>
                                  </p:stCondLst>
                                  <p:childTnLst>
                                    <p:set>
                                      <p:cBhvr>
                                        <p:cTn id="133" dur="1" fill="hold">
                                          <p:stCondLst>
                                            <p:cond delay="0"/>
                                          </p:stCondLst>
                                        </p:cTn>
                                        <p:tgtEl>
                                          <p:spTgt spid="213"/>
                                        </p:tgtEl>
                                        <p:attrNameLst>
                                          <p:attrName>style.visibility</p:attrName>
                                        </p:attrNameLst>
                                      </p:cBhvr>
                                      <p:to>
                                        <p:strVal val="visible"/>
                                      </p:to>
                                    </p:set>
                                  </p:childTnLst>
                                </p:cTn>
                              </p:par>
                              <p:par>
                                <p:cTn id="134" presetID="1" presetClass="entr" presetSubtype="0" fill="hold" nodeType="withEffect">
                                  <p:stCondLst>
                                    <p:cond delay="0"/>
                                  </p:stCondLst>
                                  <p:childTnLst>
                                    <p:set>
                                      <p:cBhvr>
                                        <p:cTn id="135" dur="1" fill="hold">
                                          <p:stCondLst>
                                            <p:cond delay="0"/>
                                          </p:stCondLst>
                                        </p:cTn>
                                        <p:tgtEl>
                                          <p:spTgt spid="214"/>
                                        </p:tgtEl>
                                        <p:attrNameLst>
                                          <p:attrName>style.visibility</p:attrName>
                                        </p:attrNameLst>
                                      </p:cBhvr>
                                      <p:to>
                                        <p:strVal val="visible"/>
                                      </p:to>
                                    </p:set>
                                  </p:childTnLst>
                                </p:cTn>
                              </p:par>
                              <p:par>
                                <p:cTn id="136" presetID="1" presetClass="entr" presetSubtype="0" fill="hold" nodeType="withEffect">
                                  <p:stCondLst>
                                    <p:cond delay="0"/>
                                  </p:stCondLst>
                                  <p:childTnLst>
                                    <p:set>
                                      <p:cBhvr>
                                        <p:cTn id="137" dur="1" fill="hold">
                                          <p:stCondLst>
                                            <p:cond delay="0"/>
                                          </p:stCondLst>
                                        </p:cTn>
                                        <p:tgtEl>
                                          <p:spTgt spid="215"/>
                                        </p:tgtEl>
                                        <p:attrNameLst>
                                          <p:attrName>style.visibility</p:attrName>
                                        </p:attrNameLst>
                                      </p:cBhvr>
                                      <p:to>
                                        <p:strVal val="visible"/>
                                      </p:to>
                                    </p:set>
                                  </p:childTnLst>
                                </p:cTn>
                              </p:par>
                              <p:par>
                                <p:cTn id="138" presetID="1" presetClass="entr" presetSubtype="0" fill="hold" nodeType="withEffect">
                                  <p:stCondLst>
                                    <p:cond delay="0"/>
                                  </p:stCondLst>
                                  <p:childTnLst>
                                    <p:set>
                                      <p:cBhvr>
                                        <p:cTn id="139" dur="1" fill="hold">
                                          <p:stCondLst>
                                            <p:cond delay="0"/>
                                          </p:stCondLst>
                                        </p:cTn>
                                        <p:tgtEl>
                                          <p:spTgt spid="216"/>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217"/>
                                        </p:tgtEl>
                                        <p:attrNameLst>
                                          <p:attrName>style.visibility</p:attrName>
                                        </p:attrNameLst>
                                      </p:cBhvr>
                                      <p:to>
                                        <p:strVal val="visible"/>
                                      </p:to>
                                    </p:set>
                                  </p:childTnLst>
                                </p:cTn>
                              </p:par>
                              <p:par>
                                <p:cTn id="142" presetID="1" presetClass="entr" presetSubtype="0" fill="hold" nodeType="withEffect">
                                  <p:stCondLst>
                                    <p:cond delay="0"/>
                                  </p:stCondLst>
                                  <p:childTnLst>
                                    <p:set>
                                      <p:cBhvr>
                                        <p:cTn id="143" dur="1" fill="hold">
                                          <p:stCondLst>
                                            <p:cond delay="0"/>
                                          </p:stCondLst>
                                        </p:cTn>
                                        <p:tgtEl>
                                          <p:spTgt spid="218"/>
                                        </p:tgtEl>
                                        <p:attrNameLst>
                                          <p:attrName>style.visibility</p:attrName>
                                        </p:attrNameLst>
                                      </p:cBhvr>
                                      <p:to>
                                        <p:strVal val="visible"/>
                                      </p:to>
                                    </p:set>
                                  </p:childTnLst>
                                </p:cTn>
                              </p:par>
                              <p:par>
                                <p:cTn id="144" presetID="1" presetClass="entr" presetSubtype="0" fill="hold" nodeType="withEffect">
                                  <p:stCondLst>
                                    <p:cond delay="0"/>
                                  </p:stCondLst>
                                  <p:childTnLst>
                                    <p:set>
                                      <p:cBhvr>
                                        <p:cTn id="145" dur="1" fill="hold">
                                          <p:stCondLst>
                                            <p:cond delay="0"/>
                                          </p:stCondLst>
                                        </p:cTn>
                                        <p:tgtEl>
                                          <p:spTgt spid="219"/>
                                        </p:tgtEl>
                                        <p:attrNameLst>
                                          <p:attrName>style.visibility</p:attrName>
                                        </p:attrNameLst>
                                      </p:cBhvr>
                                      <p:to>
                                        <p:strVal val="visible"/>
                                      </p:to>
                                    </p:set>
                                  </p:childTnLst>
                                </p:cTn>
                              </p:par>
                              <p:par>
                                <p:cTn id="146" presetID="1" presetClass="entr" presetSubtype="0" fill="hold" nodeType="withEffect">
                                  <p:stCondLst>
                                    <p:cond delay="0"/>
                                  </p:stCondLst>
                                  <p:childTnLst>
                                    <p:set>
                                      <p:cBhvr>
                                        <p:cTn id="147" dur="1" fill="hold">
                                          <p:stCondLst>
                                            <p:cond delay="0"/>
                                          </p:stCondLst>
                                        </p:cTn>
                                        <p:tgtEl>
                                          <p:spTgt spid="220"/>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nodeType="clickEffect">
                                  <p:stCondLst>
                                    <p:cond delay="0"/>
                                  </p:stCondLst>
                                  <p:childTnLst>
                                    <p:set>
                                      <p:cBhvr>
                                        <p:cTn id="151" dur="1" fill="hold">
                                          <p:stCondLst>
                                            <p:cond delay="0"/>
                                          </p:stCondLst>
                                        </p:cTn>
                                        <p:tgtEl>
                                          <p:spTgt spid="251"/>
                                        </p:tgtEl>
                                        <p:attrNameLst>
                                          <p:attrName>style.visibility</p:attrName>
                                        </p:attrNameLst>
                                      </p:cBhvr>
                                      <p:to>
                                        <p:strVal val="visible"/>
                                      </p:to>
                                    </p:set>
                                  </p:childTnLst>
                                </p:cTn>
                              </p:par>
                              <p:par>
                                <p:cTn id="152" presetID="1" presetClass="entr" presetSubtype="0" fill="hold" nodeType="withEffect">
                                  <p:stCondLst>
                                    <p:cond delay="0"/>
                                  </p:stCondLst>
                                  <p:childTnLst>
                                    <p:set>
                                      <p:cBhvr>
                                        <p:cTn id="153" dur="1" fill="hold">
                                          <p:stCondLst>
                                            <p:cond delay="0"/>
                                          </p:stCondLst>
                                        </p:cTn>
                                        <p:tgtEl>
                                          <p:spTgt spid="252"/>
                                        </p:tgtEl>
                                        <p:attrNameLst>
                                          <p:attrName>style.visibility</p:attrName>
                                        </p:attrNameLst>
                                      </p:cBhvr>
                                      <p:to>
                                        <p:strVal val="visible"/>
                                      </p:to>
                                    </p:set>
                                  </p:childTnLst>
                                </p:cTn>
                              </p:par>
                              <p:par>
                                <p:cTn id="154" presetID="1" presetClass="entr" presetSubtype="0" fill="hold" nodeType="withEffect">
                                  <p:stCondLst>
                                    <p:cond delay="0"/>
                                  </p:stCondLst>
                                  <p:childTnLst>
                                    <p:set>
                                      <p:cBhvr>
                                        <p:cTn id="155" dur="1" fill="hold">
                                          <p:stCondLst>
                                            <p:cond delay="0"/>
                                          </p:stCondLst>
                                        </p:cTn>
                                        <p:tgtEl>
                                          <p:spTgt spid="253"/>
                                        </p:tgtEl>
                                        <p:attrNameLst>
                                          <p:attrName>style.visibility</p:attrName>
                                        </p:attrNameLst>
                                      </p:cBhvr>
                                      <p:to>
                                        <p:strVal val="visible"/>
                                      </p:to>
                                    </p:set>
                                  </p:childTnLst>
                                </p:cTn>
                              </p:par>
                              <p:par>
                                <p:cTn id="156" presetID="1" presetClass="entr" presetSubtype="0" fill="hold" nodeType="withEffect">
                                  <p:stCondLst>
                                    <p:cond delay="0"/>
                                  </p:stCondLst>
                                  <p:childTnLst>
                                    <p:set>
                                      <p:cBhvr>
                                        <p:cTn id="157" dur="1" fill="hold">
                                          <p:stCondLst>
                                            <p:cond delay="0"/>
                                          </p:stCondLst>
                                        </p:cTn>
                                        <p:tgtEl>
                                          <p:spTgt spid="250"/>
                                        </p:tgtEl>
                                        <p:attrNameLst>
                                          <p:attrName>style.visibility</p:attrName>
                                        </p:attrNameLst>
                                      </p:cBhvr>
                                      <p:to>
                                        <p:strVal val="visible"/>
                                      </p:to>
                                    </p:set>
                                  </p:childTnLst>
                                </p:cTn>
                              </p:par>
                            </p:childTnLst>
                          </p:cTn>
                        </p:par>
                        <p:par>
                          <p:cTn id="158" fill="hold">
                            <p:stCondLst>
                              <p:cond delay="0"/>
                            </p:stCondLst>
                            <p:childTnLst>
                              <p:par>
                                <p:cTn id="159" presetID="1" presetClass="entr" presetSubtype="0" fill="hold" nodeType="afterEffect">
                                  <p:stCondLst>
                                    <p:cond delay="0"/>
                                  </p:stCondLst>
                                  <p:childTnLst>
                                    <p:set>
                                      <p:cBhvr>
                                        <p:cTn id="160" dur="1" fill="hold">
                                          <p:stCondLst>
                                            <p:cond delay="0"/>
                                          </p:stCondLst>
                                        </p:cTn>
                                        <p:tgtEl>
                                          <p:spTgt spid="254"/>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255"/>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Fixation Modeling in Image Space</a:t>
            </a:r>
            <a:endParaRPr dirty="0"/>
          </a:p>
        </p:txBody>
      </p:sp>
      <p:sp>
        <p:nvSpPr>
          <p:cNvPr id="270" name="Google Shape;270;p21"/>
          <p:cNvSpPr txBox="1"/>
          <p:nvPr/>
        </p:nvSpPr>
        <p:spPr>
          <a:xfrm>
            <a:off x="311700" y="1121600"/>
            <a:ext cx="6236400" cy="21549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Char char="●"/>
            </a:pPr>
            <a:r>
              <a:rPr lang="en" sz="1600" dirty="0"/>
              <a:t>Previous methods predicted fixation probabilities over patches</a:t>
            </a:r>
            <a:endParaRPr sz="1600" dirty="0"/>
          </a:p>
          <a:p>
            <a:pPr marL="914400" lvl="1" indent="-330200" algn="l" rtl="0">
              <a:spcBef>
                <a:spcPts val="0"/>
              </a:spcBef>
              <a:spcAft>
                <a:spcPts val="0"/>
              </a:spcAft>
              <a:buSzPts val="1600"/>
              <a:buChar char="○"/>
            </a:pPr>
            <a:r>
              <a:rPr lang="en" sz="1600" dirty="0"/>
              <a:t>Does</a:t>
            </a:r>
            <a:r>
              <a:rPr lang="en" sz="1600" i="1" dirty="0"/>
              <a:t> not</a:t>
            </a:r>
            <a:r>
              <a:rPr lang="en" sz="1600" dirty="0"/>
              <a:t> penalize </a:t>
            </a:r>
            <a:r>
              <a:rPr lang="en" sz="1600" i="1" dirty="0"/>
              <a:t>distance</a:t>
            </a:r>
            <a:r>
              <a:rPr lang="en" sz="1600" dirty="0"/>
              <a:t> of predicted fixations from ground truth</a:t>
            </a:r>
            <a:endParaRPr sz="1600" dirty="0"/>
          </a:p>
          <a:p>
            <a:pPr marL="914400" lvl="0" indent="0" algn="l" rtl="0">
              <a:spcBef>
                <a:spcPts val="0"/>
              </a:spcBef>
              <a:spcAft>
                <a:spcPts val="0"/>
              </a:spcAft>
              <a:buNone/>
            </a:pPr>
            <a:endParaRPr sz="1600" dirty="0"/>
          </a:p>
          <a:p>
            <a:pPr marL="457200" lvl="0" indent="-330200" algn="l" rtl="0">
              <a:spcBef>
                <a:spcPts val="0"/>
              </a:spcBef>
              <a:spcAft>
                <a:spcPts val="0"/>
              </a:spcAft>
              <a:buClr>
                <a:schemeClr val="dk1"/>
              </a:buClr>
              <a:buSzPts val="1600"/>
              <a:buChar char="●"/>
            </a:pPr>
            <a:r>
              <a:rPr lang="en" sz="1600" dirty="0">
                <a:solidFill>
                  <a:schemeClr val="dk1"/>
                </a:solidFill>
              </a:rPr>
              <a:t>We </a:t>
            </a:r>
            <a:r>
              <a:rPr lang="en" sz="1600" i="1" dirty="0">
                <a:solidFill>
                  <a:schemeClr val="dk1"/>
                </a:solidFill>
              </a:rPr>
              <a:t>regress</a:t>
            </a:r>
            <a:r>
              <a:rPr lang="en" sz="1600" dirty="0">
                <a:solidFill>
                  <a:schemeClr val="dk1"/>
                </a:solidFill>
              </a:rPr>
              <a:t> fixation parameters using Gaussian distributions</a:t>
            </a:r>
            <a:endParaRPr sz="1600" dirty="0"/>
          </a:p>
          <a:p>
            <a:pPr marL="0" lvl="0" indent="0" algn="l" rtl="0">
              <a:spcBef>
                <a:spcPts val="0"/>
              </a:spcBef>
              <a:spcAft>
                <a:spcPts val="0"/>
              </a:spcAft>
              <a:buNone/>
            </a:pPr>
            <a:endParaRPr sz="1600" dirty="0"/>
          </a:p>
          <a:p>
            <a:pPr marL="457200" lvl="0" indent="0" algn="l" rtl="0">
              <a:spcBef>
                <a:spcPts val="0"/>
              </a:spcBef>
              <a:spcAft>
                <a:spcPts val="0"/>
              </a:spcAft>
              <a:buNone/>
            </a:pPr>
            <a:endParaRPr sz="1600" dirty="0"/>
          </a:p>
          <a:p>
            <a:pPr marL="0" lvl="0" indent="0" algn="l" rtl="0">
              <a:spcBef>
                <a:spcPts val="0"/>
              </a:spcBef>
              <a:spcAft>
                <a:spcPts val="0"/>
              </a:spcAft>
              <a:buNone/>
            </a:pPr>
            <a:endParaRPr sz="1600" dirty="0"/>
          </a:p>
        </p:txBody>
      </p:sp>
      <p:sp>
        <p:nvSpPr>
          <p:cNvPr id="271" name="Google Shape;271;p21"/>
          <p:cNvSpPr/>
          <p:nvPr/>
        </p:nvSpPr>
        <p:spPr>
          <a:xfrm>
            <a:off x="8219745" y="3246014"/>
            <a:ext cx="562500" cy="449100"/>
          </a:xfrm>
          <a:prstGeom prst="rect">
            <a:avLst/>
          </a:prstGeom>
          <a:noFill/>
          <a:ln>
            <a:noFill/>
          </a:ln>
        </p:spPr>
        <p:txBody>
          <a:bodyPr spcFirstLastPara="1" wrap="square" lIns="82925" tIns="82925" rIns="82925" bIns="829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λ</a:t>
            </a:r>
            <a:r>
              <a:rPr lang="en" baseline="30000">
                <a:solidFill>
                  <a:srgbClr val="000000"/>
                </a:solidFill>
              </a:rPr>
              <a:t>(i)</a:t>
            </a:r>
            <a:r>
              <a:rPr lang="en" b="0" i="0" u="none" strike="noStrike" cap="none" baseline="-25000">
                <a:solidFill>
                  <a:srgbClr val="000000"/>
                </a:solidFill>
                <a:latin typeface="Arial"/>
                <a:ea typeface="Arial"/>
                <a:cs typeface="Arial"/>
                <a:sym typeface="Arial"/>
              </a:rPr>
              <a:t>y</a:t>
            </a:r>
            <a:endParaRPr b="0" i="0" u="none" strike="noStrike" cap="none">
              <a:latin typeface="Arial"/>
              <a:ea typeface="Arial"/>
              <a:cs typeface="Arial"/>
              <a:sym typeface="Arial"/>
            </a:endParaRPr>
          </a:p>
        </p:txBody>
      </p:sp>
      <p:sp>
        <p:nvSpPr>
          <p:cNvPr id="272" name="Google Shape;272;p21"/>
          <p:cNvSpPr/>
          <p:nvPr/>
        </p:nvSpPr>
        <p:spPr>
          <a:xfrm>
            <a:off x="6782950" y="1953239"/>
            <a:ext cx="1999200" cy="2953200"/>
          </a:xfrm>
          <a:prstGeom prst="roundRect">
            <a:avLst>
              <a:gd name="adj" fmla="val 16667"/>
            </a:avLst>
          </a:prstGeom>
          <a:noFill/>
          <a:ln w="9525" cap="flat" cmpd="sng">
            <a:solidFill>
              <a:srgbClr val="595959"/>
            </a:solidFill>
            <a:prstDash val="dashDot"/>
            <a:round/>
            <a:headEnd type="none" w="sm" len="sm"/>
            <a:tailEnd type="none" w="sm" len="sm"/>
          </a:ln>
        </p:spPr>
        <p:txBody>
          <a:bodyPr spcFirstLastPara="1" wrap="square" lIns="82925" tIns="82925" rIns="82925" bIns="82925" anchor="ctr" anchorCtr="0">
            <a:noAutofit/>
          </a:bodyPr>
          <a:lstStyle/>
          <a:p>
            <a:pPr marL="0" lvl="0" indent="0" algn="l" rtl="0">
              <a:spcBef>
                <a:spcPts val="0"/>
              </a:spcBef>
              <a:spcAft>
                <a:spcPts val="0"/>
              </a:spcAft>
              <a:buNone/>
            </a:pPr>
            <a:endParaRPr/>
          </a:p>
        </p:txBody>
      </p:sp>
      <p:sp>
        <p:nvSpPr>
          <p:cNvPr id="273" name="Google Shape;273;p21"/>
          <p:cNvSpPr/>
          <p:nvPr/>
        </p:nvSpPr>
        <p:spPr>
          <a:xfrm>
            <a:off x="7020417" y="2828585"/>
            <a:ext cx="71100" cy="294000"/>
          </a:xfrm>
          <a:prstGeom prst="rect">
            <a:avLst/>
          </a:prstGeom>
          <a:solidFill>
            <a:srgbClr val="FCE5CD"/>
          </a:solidFill>
          <a:ln w="9525" cap="flat" cmpd="sng">
            <a:solidFill>
              <a:srgbClr val="595959"/>
            </a:solidFill>
            <a:prstDash val="solid"/>
            <a:round/>
            <a:headEnd type="none" w="sm" len="sm"/>
            <a:tailEnd type="none" w="sm" len="sm"/>
          </a:ln>
        </p:spPr>
        <p:txBody>
          <a:bodyPr spcFirstLastPara="1" wrap="square" lIns="82925" tIns="82925" rIns="82925" bIns="82925" anchor="ctr" anchorCtr="0">
            <a:noAutofit/>
          </a:bodyPr>
          <a:lstStyle/>
          <a:p>
            <a:pPr marL="0" lvl="0" indent="0" algn="l" rtl="0">
              <a:spcBef>
                <a:spcPts val="0"/>
              </a:spcBef>
              <a:spcAft>
                <a:spcPts val="0"/>
              </a:spcAft>
              <a:buNone/>
            </a:pPr>
            <a:endParaRPr/>
          </a:p>
        </p:txBody>
      </p:sp>
      <p:sp>
        <p:nvSpPr>
          <p:cNvPr id="274" name="Google Shape;274;p21"/>
          <p:cNvSpPr/>
          <p:nvPr/>
        </p:nvSpPr>
        <p:spPr>
          <a:xfrm>
            <a:off x="7858617" y="2826592"/>
            <a:ext cx="71100" cy="294000"/>
          </a:xfrm>
          <a:prstGeom prst="rect">
            <a:avLst/>
          </a:prstGeom>
          <a:solidFill>
            <a:srgbClr val="FCE5CD"/>
          </a:solidFill>
          <a:ln w="9525" cap="flat" cmpd="sng">
            <a:solidFill>
              <a:srgbClr val="595959"/>
            </a:solidFill>
            <a:prstDash val="solid"/>
            <a:round/>
            <a:headEnd type="none" w="sm" len="sm"/>
            <a:tailEnd type="none" w="sm" len="sm"/>
          </a:ln>
        </p:spPr>
        <p:txBody>
          <a:bodyPr spcFirstLastPara="1" wrap="square" lIns="82925" tIns="82925" rIns="82925" bIns="82925" anchor="ctr" anchorCtr="0">
            <a:noAutofit/>
          </a:bodyPr>
          <a:lstStyle/>
          <a:p>
            <a:pPr marL="0" lvl="0" indent="0" algn="l" rtl="0">
              <a:spcBef>
                <a:spcPts val="0"/>
              </a:spcBef>
              <a:spcAft>
                <a:spcPts val="0"/>
              </a:spcAft>
              <a:buNone/>
            </a:pPr>
            <a:endParaRPr/>
          </a:p>
        </p:txBody>
      </p:sp>
      <p:sp>
        <p:nvSpPr>
          <p:cNvPr id="275" name="Google Shape;275;p21"/>
          <p:cNvSpPr/>
          <p:nvPr/>
        </p:nvSpPr>
        <p:spPr>
          <a:xfrm>
            <a:off x="7029601" y="4506460"/>
            <a:ext cx="71100" cy="294000"/>
          </a:xfrm>
          <a:prstGeom prst="rect">
            <a:avLst/>
          </a:prstGeom>
          <a:solidFill>
            <a:srgbClr val="93C47D"/>
          </a:solidFill>
          <a:ln w="9525" cap="flat" cmpd="sng">
            <a:solidFill>
              <a:srgbClr val="595959"/>
            </a:solidFill>
            <a:prstDash val="solid"/>
            <a:round/>
            <a:headEnd type="none" w="sm" len="sm"/>
            <a:tailEnd type="none" w="sm" len="sm"/>
          </a:ln>
        </p:spPr>
        <p:txBody>
          <a:bodyPr spcFirstLastPara="1" wrap="square" lIns="82925" tIns="82925" rIns="82925" bIns="82925" anchor="ctr" anchorCtr="0">
            <a:noAutofit/>
          </a:bodyPr>
          <a:lstStyle/>
          <a:p>
            <a:pPr marL="0" lvl="0" indent="0" algn="l" rtl="0">
              <a:spcBef>
                <a:spcPts val="0"/>
              </a:spcBef>
              <a:spcAft>
                <a:spcPts val="0"/>
              </a:spcAft>
              <a:buNone/>
            </a:pPr>
            <a:endParaRPr/>
          </a:p>
        </p:txBody>
      </p:sp>
      <p:sp>
        <p:nvSpPr>
          <p:cNvPr id="276" name="Google Shape;276;p21"/>
          <p:cNvSpPr/>
          <p:nvPr/>
        </p:nvSpPr>
        <p:spPr>
          <a:xfrm>
            <a:off x="7020417" y="3289711"/>
            <a:ext cx="71100" cy="294000"/>
          </a:xfrm>
          <a:prstGeom prst="rect">
            <a:avLst/>
          </a:prstGeom>
          <a:solidFill>
            <a:srgbClr val="B4A7D6"/>
          </a:solidFill>
          <a:ln w="9525" cap="flat" cmpd="sng">
            <a:solidFill>
              <a:srgbClr val="595959"/>
            </a:solidFill>
            <a:prstDash val="solid"/>
            <a:round/>
            <a:headEnd type="none" w="sm" len="sm"/>
            <a:tailEnd type="none" w="sm" len="sm"/>
          </a:ln>
        </p:spPr>
        <p:txBody>
          <a:bodyPr spcFirstLastPara="1" wrap="square" lIns="82925" tIns="82925" rIns="82925" bIns="82925" anchor="ctr" anchorCtr="0">
            <a:noAutofit/>
          </a:bodyPr>
          <a:lstStyle/>
          <a:p>
            <a:pPr marL="0" lvl="0" indent="0" algn="l" rtl="0">
              <a:spcBef>
                <a:spcPts val="0"/>
              </a:spcBef>
              <a:spcAft>
                <a:spcPts val="0"/>
              </a:spcAft>
              <a:buNone/>
            </a:pPr>
            <a:endParaRPr/>
          </a:p>
        </p:txBody>
      </p:sp>
      <p:sp>
        <p:nvSpPr>
          <p:cNvPr id="277" name="Google Shape;277;p21"/>
          <p:cNvSpPr/>
          <p:nvPr/>
        </p:nvSpPr>
        <p:spPr>
          <a:xfrm>
            <a:off x="7858617" y="3292796"/>
            <a:ext cx="71100" cy="293700"/>
          </a:xfrm>
          <a:prstGeom prst="rect">
            <a:avLst/>
          </a:prstGeom>
          <a:solidFill>
            <a:srgbClr val="B4A7D6"/>
          </a:solidFill>
          <a:ln w="9525" cap="flat" cmpd="sng">
            <a:solidFill>
              <a:srgbClr val="595959"/>
            </a:solidFill>
            <a:prstDash val="solid"/>
            <a:round/>
            <a:headEnd type="none" w="sm" len="sm"/>
            <a:tailEnd type="none" w="sm" len="sm"/>
          </a:ln>
        </p:spPr>
        <p:txBody>
          <a:bodyPr spcFirstLastPara="1" wrap="square" lIns="82925" tIns="82925" rIns="82925" bIns="82925" anchor="ctr" anchorCtr="0">
            <a:noAutofit/>
          </a:bodyPr>
          <a:lstStyle/>
          <a:p>
            <a:pPr marL="0" lvl="0" indent="0" algn="l" rtl="0">
              <a:spcBef>
                <a:spcPts val="0"/>
              </a:spcBef>
              <a:spcAft>
                <a:spcPts val="0"/>
              </a:spcAft>
              <a:buNone/>
            </a:pPr>
            <a:endParaRPr/>
          </a:p>
        </p:txBody>
      </p:sp>
      <p:sp>
        <p:nvSpPr>
          <p:cNvPr id="278" name="Google Shape;278;p21"/>
          <p:cNvSpPr/>
          <p:nvPr/>
        </p:nvSpPr>
        <p:spPr>
          <a:xfrm>
            <a:off x="7175235" y="4659113"/>
            <a:ext cx="225612" cy="324"/>
          </a:xfrm>
          <a:custGeom>
            <a:avLst/>
            <a:gdLst/>
            <a:ahLst/>
            <a:cxnLst/>
            <a:rect l="l" t="t" r="r" b="b"/>
            <a:pathLst>
              <a:path w="21600" h="21600" extrusionOk="0">
                <a:moveTo>
                  <a:pt x="0" y="0"/>
                </a:moveTo>
                <a:lnTo>
                  <a:pt x="21600" y="21600"/>
                </a:lnTo>
              </a:path>
            </a:pathLst>
          </a:custGeom>
          <a:noFill/>
          <a:ln w="9525" cap="flat" cmpd="sng">
            <a:solidFill>
              <a:srgbClr val="595959"/>
            </a:solidFill>
            <a:prstDash val="solid"/>
            <a:round/>
            <a:headEnd type="none" w="sm" len="sm"/>
            <a:tailEnd type="triangle" w="med" len="med"/>
          </a:ln>
        </p:spPr>
      </p:sp>
      <p:sp>
        <p:nvSpPr>
          <p:cNvPr id="279" name="Google Shape;279;p21"/>
          <p:cNvSpPr/>
          <p:nvPr/>
        </p:nvSpPr>
        <p:spPr>
          <a:xfrm>
            <a:off x="7166051" y="3442702"/>
            <a:ext cx="225612" cy="324"/>
          </a:xfrm>
          <a:custGeom>
            <a:avLst/>
            <a:gdLst/>
            <a:ahLst/>
            <a:cxnLst/>
            <a:rect l="l" t="t" r="r" b="b"/>
            <a:pathLst>
              <a:path w="21600" h="21600" extrusionOk="0">
                <a:moveTo>
                  <a:pt x="0" y="0"/>
                </a:moveTo>
                <a:lnTo>
                  <a:pt x="21600" y="21600"/>
                </a:lnTo>
              </a:path>
            </a:pathLst>
          </a:custGeom>
          <a:noFill/>
          <a:ln w="9525" cap="flat" cmpd="sng">
            <a:solidFill>
              <a:srgbClr val="595959"/>
            </a:solidFill>
            <a:prstDash val="solid"/>
            <a:round/>
            <a:headEnd type="none" w="sm" len="sm"/>
            <a:tailEnd type="triangle" w="med" len="med"/>
          </a:ln>
        </p:spPr>
      </p:sp>
      <p:sp>
        <p:nvSpPr>
          <p:cNvPr id="280" name="Google Shape;280;p21"/>
          <p:cNvSpPr/>
          <p:nvPr/>
        </p:nvSpPr>
        <p:spPr>
          <a:xfrm>
            <a:off x="8004251" y="3444772"/>
            <a:ext cx="225612" cy="324"/>
          </a:xfrm>
          <a:custGeom>
            <a:avLst/>
            <a:gdLst/>
            <a:ahLst/>
            <a:cxnLst/>
            <a:rect l="l" t="t" r="r" b="b"/>
            <a:pathLst>
              <a:path w="21600" h="21600" extrusionOk="0">
                <a:moveTo>
                  <a:pt x="0" y="0"/>
                </a:moveTo>
                <a:lnTo>
                  <a:pt x="21600" y="21600"/>
                </a:lnTo>
              </a:path>
            </a:pathLst>
          </a:custGeom>
          <a:noFill/>
          <a:ln w="9525" cap="flat" cmpd="sng">
            <a:solidFill>
              <a:srgbClr val="595959"/>
            </a:solidFill>
            <a:prstDash val="solid"/>
            <a:round/>
            <a:headEnd type="none" w="sm" len="sm"/>
            <a:tailEnd type="triangle" w="med" len="med"/>
          </a:ln>
        </p:spPr>
      </p:sp>
      <p:sp>
        <p:nvSpPr>
          <p:cNvPr id="281" name="Google Shape;281;p21"/>
          <p:cNvSpPr/>
          <p:nvPr/>
        </p:nvSpPr>
        <p:spPr>
          <a:xfrm>
            <a:off x="8004251" y="2956905"/>
            <a:ext cx="225612" cy="648"/>
          </a:xfrm>
          <a:custGeom>
            <a:avLst/>
            <a:gdLst/>
            <a:ahLst/>
            <a:cxnLst/>
            <a:rect l="l" t="t" r="r" b="b"/>
            <a:pathLst>
              <a:path w="21600" h="21600" extrusionOk="0">
                <a:moveTo>
                  <a:pt x="0" y="0"/>
                </a:moveTo>
                <a:lnTo>
                  <a:pt x="21600" y="21600"/>
                </a:lnTo>
              </a:path>
            </a:pathLst>
          </a:custGeom>
          <a:noFill/>
          <a:ln w="9525" cap="flat" cmpd="sng">
            <a:solidFill>
              <a:srgbClr val="595959"/>
            </a:solidFill>
            <a:prstDash val="solid"/>
            <a:round/>
            <a:headEnd type="none" w="sm" len="sm"/>
            <a:tailEnd type="triangle" w="med" len="med"/>
          </a:ln>
        </p:spPr>
      </p:sp>
      <p:sp>
        <p:nvSpPr>
          <p:cNvPr id="282" name="Google Shape;282;p21"/>
          <p:cNvSpPr/>
          <p:nvPr/>
        </p:nvSpPr>
        <p:spPr>
          <a:xfrm>
            <a:off x="7391405" y="2720272"/>
            <a:ext cx="495000" cy="449100"/>
          </a:xfrm>
          <a:prstGeom prst="rect">
            <a:avLst/>
          </a:prstGeom>
          <a:noFill/>
          <a:ln>
            <a:noFill/>
          </a:ln>
        </p:spPr>
        <p:txBody>
          <a:bodyPr spcFirstLastPara="1" wrap="square" lIns="82925" tIns="82925" rIns="82925" bIns="829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μ</a:t>
            </a:r>
            <a:r>
              <a:rPr lang="en" b="0" i="0" u="none" strike="noStrike" cap="none" baseline="30000">
                <a:solidFill>
                  <a:srgbClr val="000000"/>
                </a:solidFill>
                <a:latin typeface="Arial"/>
                <a:ea typeface="Arial"/>
                <a:cs typeface="Arial"/>
                <a:sym typeface="Arial"/>
              </a:rPr>
              <a:t>(</a:t>
            </a:r>
            <a:r>
              <a:rPr lang="en" baseline="30000"/>
              <a:t>i)</a:t>
            </a:r>
            <a:r>
              <a:rPr lang="en" b="0" i="0" u="none" strike="noStrike" cap="none" baseline="-25000">
                <a:solidFill>
                  <a:srgbClr val="000000"/>
                </a:solidFill>
                <a:latin typeface="Arial"/>
                <a:ea typeface="Arial"/>
                <a:cs typeface="Arial"/>
                <a:sym typeface="Arial"/>
              </a:rPr>
              <a:t>x</a:t>
            </a:r>
            <a:endParaRPr b="0" i="0" u="none" strike="noStrike" cap="none">
              <a:latin typeface="Arial"/>
              <a:ea typeface="Arial"/>
              <a:cs typeface="Arial"/>
              <a:sym typeface="Arial"/>
            </a:endParaRPr>
          </a:p>
        </p:txBody>
      </p:sp>
      <p:sp>
        <p:nvSpPr>
          <p:cNvPr id="283" name="Google Shape;283;p21"/>
          <p:cNvSpPr/>
          <p:nvPr/>
        </p:nvSpPr>
        <p:spPr>
          <a:xfrm>
            <a:off x="7418703" y="3191891"/>
            <a:ext cx="526500" cy="449100"/>
          </a:xfrm>
          <a:prstGeom prst="rect">
            <a:avLst/>
          </a:prstGeom>
          <a:noFill/>
          <a:ln>
            <a:noFill/>
          </a:ln>
        </p:spPr>
        <p:txBody>
          <a:bodyPr spcFirstLastPara="1" wrap="square" lIns="82925" tIns="82925" rIns="82925" bIns="829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μ</a:t>
            </a:r>
            <a:r>
              <a:rPr lang="en" baseline="30000">
                <a:solidFill>
                  <a:srgbClr val="000000"/>
                </a:solidFill>
              </a:rPr>
              <a:t>(i)</a:t>
            </a:r>
            <a:r>
              <a:rPr lang="en" b="0" i="0" u="none" strike="noStrike" cap="none" baseline="-25000">
                <a:solidFill>
                  <a:srgbClr val="000000"/>
                </a:solidFill>
                <a:latin typeface="Arial"/>
                <a:ea typeface="Arial"/>
                <a:cs typeface="Arial"/>
                <a:sym typeface="Arial"/>
              </a:rPr>
              <a:t>y</a:t>
            </a:r>
            <a:endParaRPr b="0" i="0" u="none" strike="noStrike" cap="none">
              <a:latin typeface="Arial"/>
              <a:ea typeface="Arial"/>
              <a:cs typeface="Arial"/>
              <a:sym typeface="Arial"/>
            </a:endParaRPr>
          </a:p>
        </p:txBody>
      </p:sp>
      <p:sp>
        <p:nvSpPr>
          <p:cNvPr id="284" name="Google Shape;284;p21"/>
          <p:cNvSpPr/>
          <p:nvPr/>
        </p:nvSpPr>
        <p:spPr>
          <a:xfrm>
            <a:off x="7385135" y="4442814"/>
            <a:ext cx="1406100" cy="416100"/>
          </a:xfrm>
          <a:prstGeom prst="rect">
            <a:avLst/>
          </a:prstGeom>
          <a:noFill/>
          <a:ln>
            <a:noFill/>
          </a:ln>
        </p:spPr>
        <p:txBody>
          <a:bodyPr spcFirstLastPara="1" wrap="square" lIns="82925" tIns="82925" rIns="82925" bIns="829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v</a:t>
            </a:r>
            <a:r>
              <a:rPr lang="en" baseline="30000">
                <a:solidFill>
                  <a:srgbClr val="000000"/>
                </a:solidFill>
              </a:rPr>
              <a:t>(i) </a:t>
            </a:r>
            <a:r>
              <a:rPr lang="en" b="0" i="0" u="none" strike="noStrike" cap="none">
                <a:solidFill>
                  <a:srgbClr val="000000"/>
                </a:solidFill>
                <a:latin typeface="Arial"/>
                <a:ea typeface="Arial"/>
                <a:cs typeface="Arial"/>
                <a:sym typeface="Arial"/>
              </a:rPr>
              <a:t>= P(valid|i)</a:t>
            </a:r>
            <a:endParaRPr b="0" i="0" u="none" strike="noStrike" cap="none">
              <a:latin typeface="Arial"/>
              <a:ea typeface="Arial"/>
              <a:cs typeface="Arial"/>
              <a:sym typeface="Arial"/>
            </a:endParaRPr>
          </a:p>
        </p:txBody>
      </p:sp>
      <p:sp>
        <p:nvSpPr>
          <p:cNvPr id="285" name="Google Shape;285;p21"/>
          <p:cNvSpPr/>
          <p:nvPr/>
        </p:nvSpPr>
        <p:spPr>
          <a:xfrm>
            <a:off x="8219745" y="2756189"/>
            <a:ext cx="562500" cy="449100"/>
          </a:xfrm>
          <a:prstGeom prst="rect">
            <a:avLst/>
          </a:prstGeom>
          <a:noFill/>
          <a:ln>
            <a:noFill/>
          </a:ln>
        </p:spPr>
        <p:txBody>
          <a:bodyPr spcFirstLastPara="1" wrap="square" lIns="82925" tIns="82925" rIns="82925" bIns="829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λ</a:t>
            </a:r>
            <a:r>
              <a:rPr lang="en" baseline="30000">
                <a:solidFill>
                  <a:srgbClr val="000000"/>
                </a:solidFill>
              </a:rPr>
              <a:t>(i)</a:t>
            </a:r>
            <a:r>
              <a:rPr lang="en" b="0" i="0" u="none" strike="noStrike" cap="none" baseline="-25000">
                <a:solidFill>
                  <a:srgbClr val="000000"/>
                </a:solidFill>
                <a:latin typeface="Arial"/>
                <a:ea typeface="Arial"/>
                <a:cs typeface="Arial"/>
                <a:sym typeface="Arial"/>
              </a:rPr>
              <a:t>x</a:t>
            </a:r>
            <a:endParaRPr b="0" i="0" u="none" strike="noStrike" cap="none">
              <a:latin typeface="Arial"/>
              <a:ea typeface="Arial"/>
              <a:cs typeface="Arial"/>
              <a:sym typeface="Arial"/>
            </a:endParaRPr>
          </a:p>
        </p:txBody>
      </p:sp>
      <p:sp>
        <p:nvSpPr>
          <p:cNvPr id="286" name="Google Shape;286;p21"/>
          <p:cNvSpPr/>
          <p:nvPr/>
        </p:nvSpPr>
        <p:spPr>
          <a:xfrm>
            <a:off x="7166051" y="2957712"/>
            <a:ext cx="225612" cy="648"/>
          </a:xfrm>
          <a:custGeom>
            <a:avLst/>
            <a:gdLst/>
            <a:ahLst/>
            <a:cxnLst/>
            <a:rect l="l" t="t" r="r" b="b"/>
            <a:pathLst>
              <a:path w="21600" h="21600" extrusionOk="0">
                <a:moveTo>
                  <a:pt x="0" y="0"/>
                </a:moveTo>
                <a:lnTo>
                  <a:pt x="21600" y="21600"/>
                </a:lnTo>
              </a:path>
            </a:pathLst>
          </a:custGeom>
          <a:noFill/>
          <a:ln w="9525" cap="flat" cmpd="sng">
            <a:solidFill>
              <a:srgbClr val="595959"/>
            </a:solidFill>
            <a:prstDash val="solid"/>
            <a:round/>
            <a:headEnd type="none" w="sm" len="sm"/>
            <a:tailEnd type="triangle" w="med" len="med"/>
          </a:ln>
        </p:spPr>
      </p:sp>
      <p:sp>
        <p:nvSpPr>
          <p:cNvPr id="287" name="Google Shape;287;p21"/>
          <p:cNvSpPr txBox="1"/>
          <p:nvPr/>
        </p:nvSpPr>
        <p:spPr>
          <a:xfrm>
            <a:off x="6739529" y="2408577"/>
            <a:ext cx="2075121"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t>Fixation Parameters(x</a:t>
            </a:r>
            <a:r>
              <a:rPr lang="en" sz="1200" baseline="-25000" dirty="0"/>
              <a:t>i</a:t>
            </a:r>
            <a:r>
              <a:rPr lang="en" sz="1200" dirty="0"/>
              <a:t>, </a:t>
            </a:r>
            <a:r>
              <a:rPr lang="en" sz="1200" dirty="0" err="1"/>
              <a:t>y</a:t>
            </a:r>
            <a:r>
              <a:rPr lang="en" sz="1200" baseline="-25000" dirty="0" err="1"/>
              <a:t>i</a:t>
            </a:r>
            <a:r>
              <a:rPr lang="en" sz="1200" baseline="-25000" dirty="0"/>
              <a:t>, </a:t>
            </a:r>
            <a:r>
              <a:rPr lang="en" sz="1200" dirty="0" err="1"/>
              <a:t>t</a:t>
            </a:r>
            <a:r>
              <a:rPr lang="en" sz="1200" baseline="-25000" dirty="0" err="1"/>
              <a:t>i</a:t>
            </a:r>
            <a:r>
              <a:rPr lang="en" sz="1200" dirty="0"/>
              <a:t>)</a:t>
            </a:r>
            <a:endParaRPr sz="1200" dirty="0"/>
          </a:p>
        </p:txBody>
      </p:sp>
      <p:sp>
        <p:nvSpPr>
          <p:cNvPr id="288" name="Google Shape;288;p21"/>
          <p:cNvSpPr txBox="1"/>
          <p:nvPr/>
        </p:nvSpPr>
        <p:spPr>
          <a:xfrm>
            <a:off x="6753000" y="4117339"/>
            <a:ext cx="2041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t>Valid Fixation or Padding</a:t>
            </a:r>
            <a:endParaRPr sz="1200"/>
          </a:p>
        </p:txBody>
      </p:sp>
      <p:sp>
        <p:nvSpPr>
          <p:cNvPr id="289" name="Google Shape;289;p21"/>
          <p:cNvSpPr txBox="1"/>
          <p:nvPr/>
        </p:nvSpPr>
        <p:spPr>
          <a:xfrm>
            <a:off x="6750425" y="1942364"/>
            <a:ext cx="2041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t>Scanpath Prediction</a:t>
            </a:r>
            <a:endParaRPr sz="1500"/>
          </a:p>
        </p:txBody>
      </p:sp>
      <p:sp>
        <p:nvSpPr>
          <p:cNvPr id="290" name="Google Shape;290;p21"/>
          <p:cNvSpPr/>
          <p:nvPr/>
        </p:nvSpPr>
        <p:spPr>
          <a:xfrm>
            <a:off x="7020417" y="3742985"/>
            <a:ext cx="71100" cy="294000"/>
          </a:xfrm>
          <a:prstGeom prst="rect">
            <a:avLst/>
          </a:prstGeom>
          <a:solidFill>
            <a:srgbClr val="76A5AF"/>
          </a:solidFill>
          <a:ln w="9525" cap="flat" cmpd="sng">
            <a:solidFill>
              <a:srgbClr val="595959"/>
            </a:solidFill>
            <a:prstDash val="solid"/>
            <a:round/>
            <a:headEnd type="none" w="sm" len="sm"/>
            <a:tailEnd type="none" w="sm" len="sm"/>
          </a:ln>
        </p:spPr>
        <p:txBody>
          <a:bodyPr spcFirstLastPara="1" wrap="square" lIns="82925" tIns="82925" rIns="82925" bIns="82925" anchor="ctr" anchorCtr="0">
            <a:noAutofit/>
          </a:bodyPr>
          <a:lstStyle/>
          <a:p>
            <a:pPr marL="0" lvl="0" indent="0" algn="l" rtl="0">
              <a:spcBef>
                <a:spcPts val="0"/>
              </a:spcBef>
              <a:spcAft>
                <a:spcPts val="0"/>
              </a:spcAft>
              <a:buNone/>
            </a:pPr>
            <a:endParaRPr/>
          </a:p>
        </p:txBody>
      </p:sp>
      <p:sp>
        <p:nvSpPr>
          <p:cNvPr id="291" name="Google Shape;291;p21"/>
          <p:cNvSpPr/>
          <p:nvPr/>
        </p:nvSpPr>
        <p:spPr>
          <a:xfrm>
            <a:off x="8004251" y="3871305"/>
            <a:ext cx="225612" cy="648"/>
          </a:xfrm>
          <a:custGeom>
            <a:avLst/>
            <a:gdLst/>
            <a:ahLst/>
            <a:cxnLst/>
            <a:rect l="l" t="t" r="r" b="b"/>
            <a:pathLst>
              <a:path w="21600" h="21600" extrusionOk="0">
                <a:moveTo>
                  <a:pt x="0" y="0"/>
                </a:moveTo>
                <a:lnTo>
                  <a:pt x="21600" y="21600"/>
                </a:lnTo>
              </a:path>
            </a:pathLst>
          </a:custGeom>
          <a:noFill/>
          <a:ln w="9525" cap="flat" cmpd="sng">
            <a:solidFill>
              <a:srgbClr val="595959"/>
            </a:solidFill>
            <a:prstDash val="solid"/>
            <a:round/>
            <a:headEnd type="none" w="sm" len="sm"/>
            <a:tailEnd type="triangle" w="med" len="med"/>
          </a:ln>
        </p:spPr>
      </p:sp>
      <p:sp>
        <p:nvSpPr>
          <p:cNvPr id="292" name="Google Shape;292;p21"/>
          <p:cNvSpPr/>
          <p:nvPr/>
        </p:nvSpPr>
        <p:spPr>
          <a:xfrm>
            <a:off x="7391405" y="3634672"/>
            <a:ext cx="495000" cy="449100"/>
          </a:xfrm>
          <a:prstGeom prst="rect">
            <a:avLst/>
          </a:prstGeom>
          <a:noFill/>
          <a:ln>
            <a:noFill/>
          </a:ln>
        </p:spPr>
        <p:txBody>
          <a:bodyPr spcFirstLastPara="1" wrap="square" lIns="82925" tIns="82925" rIns="82925" bIns="829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μ</a:t>
            </a:r>
            <a:r>
              <a:rPr lang="en" b="0" i="0" u="none" strike="noStrike" cap="none" baseline="30000">
                <a:solidFill>
                  <a:srgbClr val="000000"/>
                </a:solidFill>
                <a:latin typeface="Arial"/>
                <a:ea typeface="Arial"/>
                <a:cs typeface="Arial"/>
                <a:sym typeface="Arial"/>
              </a:rPr>
              <a:t>(</a:t>
            </a:r>
            <a:r>
              <a:rPr lang="en" baseline="30000"/>
              <a:t>i)</a:t>
            </a:r>
            <a:r>
              <a:rPr lang="en" baseline="-25000"/>
              <a:t>t</a:t>
            </a:r>
            <a:endParaRPr b="0" i="0" u="none" strike="noStrike" cap="none">
              <a:latin typeface="Arial"/>
              <a:ea typeface="Arial"/>
              <a:cs typeface="Arial"/>
              <a:sym typeface="Arial"/>
            </a:endParaRPr>
          </a:p>
        </p:txBody>
      </p:sp>
      <p:sp>
        <p:nvSpPr>
          <p:cNvPr id="293" name="Google Shape;293;p21"/>
          <p:cNvSpPr/>
          <p:nvPr/>
        </p:nvSpPr>
        <p:spPr>
          <a:xfrm>
            <a:off x="8219745" y="3670589"/>
            <a:ext cx="562500" cy="449100"/>
          </a:xfrm>
          <a:prstGeom prst="rect">
            <a:avLst/>
          </a:prstGeom>
          <a:noFill/>
          <a:ln>
            <a:noFill/>
          </a:ln>
        </p:spPr>
        <p:txBody>
          <a:bodyPr spcFirstLastPara="1" wrap="square" lIns="82925" tIns="82925" rIns="82925" bIns="82925" anchor="t" anchorCtr="0">
            <a:noAutofit/>
          </a:bodyPr>
          <a:lstStyle/>
          <a:p>
            <a:pPr marL="0" marR="0" lvl="0" indent="0" algn="l" rtl="0">
              <a:lnSpc>
                <a:spcPct val="100000"/>
              </a:lnSpc>
              <a:spcBef>
                <a:spcPts val="0"/>
              </a:spcBef>
              <a:spcAft>
                <a:spcPts val="0"/>
              </a:spcAft>
              <a:buNone/>
            </a:pPr>
            <a:r>
              <a:rPr lang="en" b="0" i="0" u="none" strike="noStrike" cap="none">
                <a:solidFill>
                  <a:srgbClr val="000000"/>
                </a:solidFill>
                <a:latin typeface="Arial"/>
                <a:ea typeface="Arial"/>
                <a:cs typeface="Arial"/>
                <a:sym typeface="Arial"/>
              </a:rPr>
              <a:t>λ</a:t>
            </a:r>
            <a:r>
              <a:rPr lang="en" baseline="30000">
                <a:solidFill>
                  <a:srgbClr val="000000"/>
                </a:solidFill>
              </a:rPr>
              <a:t>(i)</a:t>
            </a:r>
            <a:r>
              <a:rPr lang="en" baseline="-25000"/>
              <a:t>t</a:t>
            </a:r>
            <a:endParaRPr b="0" i="0" u="none" strike="noStrike" cap="none">
              <a:latin typeface="Arial"/>
              <a:ea typeface="Arial"/>
              <a:cs typeface="Arial"/>
              <a:sym typeface="Arial"/>
            </a:endParaRPr>
          </a:p>
        </p:txBody>
      </p:sp>
      <p:sp>
        <p:nvSpPr>
          <p:cNvPr id="294" name="Google Shape;294;p21"/>
          <p:cNvSpPr/>
          <p:nvPr/>
        </p:nvSpPr>
        <p:spPr>
          <a:xfrm>
            <a:off x="7166051" y="3872112"/>
            <a:ext cx="225612" cy="648"/>
          </a:xfrm>
          <a:custGeom>
            <a:avLst/>
            <a:gdLst/>
            <a:ahLst/>
            <a:cxnLst/>
            <a:rect l="l" t="t" r="r" b="b"/>
            <a:pathLst>
              <a:path w="21600" h="21600" extrusionOk="0">
                <a:moveTo>
                  <a:pt x="0" y="0"/>
                </a:moveTo>
                <a:lnTo>
                  <a:pt x="21600" y="21600"/>
                </a:lnTo>
              </a:path>
            </a:pathLst>
          </a:custGeom>
          <a:noFill/>
          <a:ln w="9525" cap="flat" cmpd="sng">
            <a:solidFill>
              <a:srgbClr val="595959"/>
            </a:solidFill>
            <a:prstDash val="solid"/>
            <a:round/>
            <a:headEnd type="none" w="sm" len="sm"/>
            <a:tailEnd type="triangle" w="med" len="med"/>
          </a:ln>
        </p:spPr>
      </p:sp>
      <p:sp>
        <p:nvSpPr>
          <p:cNvPr id="295" name="Google Shape;295;p21"/>
          <p:cNvSpPr/>
          <p:nvPr/>
        </p:nvSpPr>
        <p:spPr>
          <a:xfrm>
            <a:off x="7858617" y="3740992"/>
            <a:ext cx="71100" cy="294000"/>
          </a:xfrm>
          <a:prstGeom prst="rect">
            <a:avLst/>
          </a:prstGeom>
          <a:solidFill>
            <a:srgbClr val="76A5AF"/>
          </a:solidFill>
          <a:ln w="9525" cap="flat" cmpd="sng">
            <a:solidFill>
              <a:srgbClr val="595959"/>
            </a:solidFill>
            <a:prstDash val="solid"/>
            <a:round/>
            <a:headEnd type="none" w="sm" len="sm"/>
            <a:tailEnd type="none" w="sm" len="sm"/>
          </a:ln>
        </p:spPr>
        <p:txBody>
          <a:bodyPr spcFirstLastPara="1" wrap="square" lIns="82925" tIns="82925" rIns="82925" bIns="82925" anchor="ctr" anchorCtr="0">
            <a:noAutofit/>
          </a:bodyPr>
          <a:lstStyle/>
          <a:p>
            <a:pPr marL="0" lvl="0" indent="0" algn="l" rtl="0">
              <a:spcBef>
                <a:spcPts val="0"/>
              </a:spcBef>
              <a:spcAft>
                <a:spcPts val="0"/>
              </a:spcAft>
              <a:buNone/>
            </a:pPr>
            <a:endParaRPr/>
          </a:p>
        </p:txBody>
      </p:sp>
      <p:pic>
        <p:nvPicPr>
          <p:cNvPr id="296" name="Google Shape;296;p21"/>
          <p:cNvPicPr preferRelativeResize="0"/>
          <p:nvPr/>
        </p:nvPicPr>
        <p:blipFill>
          <a:blip r:embed="rId4">
            <a:alphaModFix/>
          </a:blip>
          <a:stretch>
            <a:fillRect/>
          </a:stretch>
        </p:blipFill>
        <p:spPr>
          <a:xfrm>
            <a:off x="1150250" y="2561775"/>
            <a:ext cx="4475002" cy="493600"/>
          </a:xfrm>
          <a:prstGeom prst="rect">
            <a:avLst/>
          </a:prstGeom>
          <a:noFill/>
          <a:ln>
            <a:noFill/>
          </a:ln>
        </p:spPr>
      </p:pic>
      <p:sp>
        <p:nvSpPr>
          <p:cNvPr id="297" name="Google Shape;297;p21"/>
          <p:cNvSpPr txBox="1"/>
          <p:nvPr/>
        </p:nvSpPr>
        <p:spPr>
          <a:xfrm>
            <a:off x="311700" y="3246975"/>
            <a:ext cx="6438600" cy="9234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1"/>
              </a:buClr>
              <a:buSzPts val="1600"/>
              <a:buChar char="●"/>
            </a:pPr>
            <a:r>
              <a:rPr lang="en" sz="1600" dirty="0" err="1">
                <a:solidFill>
                  <a:schemeClr val="dk1"/>
                </a:solidFill>
              </a:rPr>
              <a:t>Gazeformer</a:t>
            </a:r>
            <a:r>
              <a:rPr lang="en" sz="1600" dirty="0">
                <a:solidFill>
                  <a:schemeClr val="dk1"/>
                </a:solidFill>
              </a:rPr>
              <a:t> learns </a:t>
            </a:r>
            <a:r>
              <a:rPr lang="en" sz="1600" i="1" dirty="0" err="1">
                <a:solidFill>
                  <a:schemeClr val="dk1"/>
                </a:solidFill>
              </a:rPr>
              <a:t>scanpath</a:t>
            </a:r>
            <a:r>
              <a:rPr lang="en" sz="1600" i="1" dirty="0">
                <a:solidFill>
                  <a:schemeClr val="dk1"/>
                </a:solidFill>
              </a:rPr>
              <a:t> termination</a:t>
            </a:r>
            <a:endParaRPr sz="1600" i="1" dirty="0">
              <a:solidFill>
                <a:schemeClr val="dk1"/>
              </a:solidFill>
            </a:endParaRPr>
          </a:p>
          <a:p>
            <a:pPr marL="914400" lvl="1" indent="-330200" algn="l" rtl="0">
              <a:spcBef>
                <a:spcPts val="0"/>
              </a:spcBef>
              <a:spcAft>
                <a:spcPts val="0"/>
              </a:spcAft>
              <a:buClr>
                <a:schemeClr val="dk1"/>
              </a:buClr>
              <a:buSzPts val="1600"/>
              <a:buChar char="○"/>
            </a:pPr>
            <a:r>
              <a:rPr lang="en" sz="1600" dirty="0">
                <a:solidFill>
                  <a:schemeClr val="dk1"/>
                </a:solidFill>
              </a:rPr>
              <a:t>Separate MLP learns if a latent vector corresponds to a valid fixation or padding</a:t>
            </a:r>
            <a:endParaRPr sz="160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8768"/>
    </mc:Choice>
    <mc:Fallback xmlns="">
      <p:transition spd="slow" advTm="387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28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71"/>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7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74"/>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7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7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7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80"/>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81"/>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8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8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85"/>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86"/>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90"/>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91"/>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9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93"/>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94"/>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95"/>
                                        </p:tgtEl>
                                        <p:attrNameLst>
                                          <p:attrName>style.visibility</p:attrName>
                                        </p:attrNameLst>
                                      </p:cBhvr>
                                      <p:to>
                                        <p:strVal val="visible"/>
                                      </p:to>
                                    </p:set>
                                  </p:childTnLst>
                                </p:cTn>
                              </p:par>
                            </p:childTnLst>
                          </p:cTn>
                        </p:par>
                        <p:par>
                          <p:cTn id="60" fill="hold">
                            <p:stCondLst>
                              <p:cond delay="0"/>
                            </p:stCondLst>
                            <p:childTnLst>
                              <p:par>
                                <p:cTn id="61" presetID="1" presetClass="entr" presetSubtype="0" fill="hold" nodeType="afterEffect">
                                  <p:stCondLst>
                                    <p:cond delay="0"/>
                                  </p:stCondLst>
                                  <p:childTnLst>
                                    <p:set>
                                      <p:cBhvr>
                                        <p:cTn id="62" dur="1" fill="hold">
                                          <p:stCondLst>
                                            <p:cond delay="0"/>
                                          </p:stCondLst>
                                        </p:cTn>
                                        <p:tgtEl>
                                          <p:spTgt spid="29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9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7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8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8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5.7|4.4|1.1|1.4"/>
</p:tagLst>
</file>

<file path=ppt/tags/tag10.xml><?xml version="1.0" encoding="utf-8"?>
<p:tagLst xmlns:a="http://schemas.openxmlformats.org/drawingml/2006/main" xmlns:r="http://schemas.openxmlformats.org/officeDocument/2006/relationships" xmlns:p="http://schemas.openxmlformats.org/presentationml/2006/main">
  <p:tag name="TIMING" val="|0.8|5.4|3.9|6.4|9.1"/>
</p:tagLst>
</file>

<file path=ppt/tags/tag2.xml><?xml version="1.0" encoding="utf-8"?>
<p:tagLst xmlns:a="http://schemas.openxmlformats.org/drawingml/2006/main" xmlns:r="http://schemas.openxmlformats.org/officeDocument/2006/relationships" xmlns:p="http://schemas.openxmlformats.org/presentationml/2006/main">
  <p:tag name="TIMING" val="|0.6|7.3|4.4"/>
</p:tagLst>
</file>

<file path=ppt/tags/tag3.xml><?xml version="1.0" encoding="utf-8"?>
<p:tagLst xmlns:a="http://schemas.openxmlformats.org/drawingml/2006/main" xmlns:r="http://schemas.openxmlformats.org/officeDocument/2006/relationships" xmlns:p="http://schemas.openxmlformats.org/presentationml/2006/main">
  <p:tag name="TIMING" val="|1|6.2|1.9|1.7|3.7|3.2"/>
</p:tagLst>
</file>

<file path=ppt/tags/tag4.xml><?xml version="1.0" encoding="utf-8"?>
<p:tagLst xmlns:a="http://schemas.openxmlformats.org/drawingml/2006/main" xmlns:r="http://schemas.openxmlformats.org/officeDocument/2006/relationships" xmlns:p="http://schemas.openxmlformats.org/presentationml/2006/main">
  <p:tag name="TIMING" val="|0.7|3.4|3.9|4.4|0.4|6.2|6"/>
</p:tagLst>
</file>

<file path=ppt/tags/tag5.xml><?xml version="1.0" encoding="utf-8"?>
<p:tagLst xmlns:a="http://schemas.openxmlformats.org/drawingml/2006/main" xmlns:r="http://schemas.openxmlformats.org/officeDocument/2006/relationships" xmlns:p="http://schemas.openxmlformats.org/presentationml/2006/main">
  <p:tag name="TIMING" val="|0.7|4.8|5.2|2.6|2.1|2.4"/>
</p:tagLst>
</file>

<file path=ppt/tags/tag6.xml><?xml version="1.0" encoding="utf-8"?>
<p:tagLst xmlns:a="http://schemas.openxmlformats.org/drawingml/2006/main" xmlns:r="http://schemas.openxmlformats.org/officeDocument/2006/relationships" xmlns:p="http://schemas.openxmlformats.org/presentationml/2006/main">
  <p:tag name="TIMING" val="|0.7|7.2|3.5|6.1|11.6|0.6|0.6"/>
</p:tagLst>
</file>

<file path=ppt/tags/tag7.xml><?xml version="1.0" encoding="utf-8"?>
<p:tagLst xmlns:a="http://schemas.openxmlformats.org/drawingml/2006/main" xmlns:r="http://schemas.openxmlformats.org/officeDocument/2006/relationships" xmlns:p="http://schemas.openxmlformats.org/presentationml/2006/main">
  <p:tag name="TIMING" val="|0.7|5.2|4.3|5.6|5|6.1|8.2|11.5|3.4"/>
</p:tagLst>
</file>

<file path=ppt/tags/tag8.xml><?xml version="1.0" encoding="utf-8"?>
<p:tagLst xmlns:a="http://schemas.openxmlformats.org/drawingml/2006/main" xmlns:r="http://schemas.openxmlformats.org/officeDocument/2006/relationships" xmlns:p="http://schemas.openxmlformats.org/presentationml/2006/main">
  <p:tag name="TIMING" val="|2|6.5|10.8|4.4|5.4|1.4"/>
</p:tagLst>
</file>

<file path=ppt/tags/tag9.xml><?xml version="1.0" encoding="utf-8"?>
<p:tagLst xmlns:a="http://schemas.openxmlformats.org/drawingml/2006/main" xmlns:r="http://schemas.openxmlformats.org/officeDocument/2006/relationships" xmlns:p="http://schemas.openxmlformats.org/presentationml/2006/main">
  <p:tag name="TIMING" val="|0.8|17.8"/>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11920</TotalTime>
  <Words>1610</Words>
  <Application>Microsoft Macintosh PowerPoint</Application>
  <PresentationFormat>On-screen Show (16:9)</PresentationFormat>
  <Paragraphs>239</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Calibri</vt:lpstr>
      <vt:lpstr>Roboto</vt:lpstr>
      <vt:lpstr>Arial</vt:lpstr>
      <vt:lpstr>Simple Light</vt:lpstr>
      <vt:lpstr>Gazeformer: Scalable, Effective and Fast Prediction of Goal-Directed Human Attention </vt:lpstr>
      <vt:lpstr>Motivation</vt:lpstr>
      <vt:lpstr>Proposed Solution</vt:lpstr>
      <vt:lpstr>Gaze Prediction for HCI applications</vt:lpstr>
      <vt:lpstr>ZeroGaze</vt:lpstr>
      <vt:lpstr>Gazeformer</vt:lpstr>
      <vt:lpstr>Language-based Target Encoding</vt:lpstr>
      <vt:lpstr>Transformer Encoder-Decoder Architecture</vt:lpstr>
      <vt:lpstr>Fixation Modeling in Image Space</vt:lpstr>
      <vt:lpstr>Experimental Results: ZeroGaze</vt:lpstr>
      <vt:lpstr>Experimental Results: GazeTrain</vt:lpstr>
      <vt:lpstr>Experimental Results: Inference Time</vt:lpstr>
      <vt:lpstr>Experimental Results: Qualitative</vt:lpstr>
      <vt:lpstr>Extensibility to Uncommon Categories</vt:lpstr>
      <vt:lpstr>Conclusion and Future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Gazeformer: Scalable, Effective and Fast Prediction of Goal-Directed Human Attention </dc:title>
  <cp:lastModifiedBy>Sounak Mondal</cp:lastModifiedBy>
  <cp:revision>7</cp:revision>
  <dcterms:modified xsi:type="dcterms:W3CDTF">2023-05-31T10:49:18Z</dcterms:modified>
</cp:coreProperties>
</file>