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566" r:id="rId2"/>
    <p:sldId id="625" r:id="rId3"/>
    <p:sldId id="626" r:id="rId4"/>
    <p:sldId id="627" r:id="rId5"/>
    <p:sldId id="628" r:id="rId6"/>
    <p:sldId id="641" r:id="rId7"/>
    <p:sldId id="643" r:id="rId8"/>
    <p:sldId id="631" r:id="rId9"/>
    <p:sldId id="632" r:id="rId10"/>
    <p:sldId id="647" r:id="rId11"/>
    <p:sldId id="648" r:id="rId12"/>
    <p:sldId id="651" r:id="rId13"/>
    <p:sldId id="655" r:id="rId14"/>
    <p:sldId id="6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391"/>
    <a:srgbClr val="00C284"/>
    <a:srgbClr val="4CEC83"/>
    <a:srgbClr val="000001"/>
    <a:srgbClr val="5657E5"/>
    <a:srgbClr val="C08500"/>
    <a:srgbClr val="FFFF00"/>
    <a:srgbClr val="E3E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5" autoAdjust="0"/>
    <p:restoredTop sz="84798" autoAdjust="0"/>
  </p:normalViewPr>
  <p:slideViewPr>
    <p:cSldViewPr snapToGrid="0" snapToObjects="1">
      <p:cViewPr>
        <p:scale>
          <a:sx n="100" d="100"/>
          <a:sy n="100" d="100"/>
        </p:scale>
        <p:origin x="-904" y="-8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B6A75-0122-4644-A465-CF79C920F310}" type="datetimeFigureOut">
              <a:rPr lang="en-US" smtClean="0"/>
              <a:pPr/>
              <a:t>23/6/13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77C84-E5D0-854F-A0C7-87F00EDCD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2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4C1E1-4800-8D40-B4C2-491991FE0AA7}" type="datetimeFigureOut">
              <a:rPr lang="en-US"/>
              <a:pPr/>
              <a:t>23/6/13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5BF92-993A-0E46-9C9B-67E79B6EF132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93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</a:t>
            </a:r>
            <a:r>
              <a:rPr lang="en-US" baseline="0" dirty="0" smtClean="0"/>
              <a:t> al: italic</a:t>
            </a:r>
          </a:p>
          <a:p>
            <a:r>
              <a:rPr lang="en-US" baseline="0" dirty="0" smtClean="0"/>
              <a:t>Titles: should be capitals</a:t>
            </a:r>
          </a:p>
          <a:p>
            <a:r>
              <a:rPr lang="en-US" baseline="0" dirty="0" smtClean="0"/>
              <a:t>Inconsitent use of periods. In prensentation, no periods.</a:t>
            </a:r>
          </a:p>
          <a:p>
            <a:r>
              <a:rPr lang="en-US" baseline="0" dirty="0" smtClean="0"/>
              <a:t>Tile slide: put CMU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1F711-3BD3-0342-981A-77E16A6AAF6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2DA9B5-0412-9D4B-BF68-3D88BCD6EF9E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AE5-DCF7-9242-B4A4-D83943B0F2FF}" type="datetime1">
              <a:rPr lang="en-US" smtClean="0"/>
              <a:pPr/>
              <a:t>23/6/13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061F-DD49-2547-A31E-D425AAFAF0B9}" type="datetime1">
              <a:rPr lang="en-US" smtClean="0"/>
              <a:pPr/>
              <a:t>23/6/13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1735-6BBB-174F-B03C-71150BA3A4DD}" type="datetime1">
              <a:rPr lang="en-US" smtClean="0"/>
              <a:pPr/>
              <a:t>23/6/13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5663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7587B-7772-9B4F-989B-3AB8A8373625}" type="datetime1">
              <a:rPr lang="en-US" smtClean="0"/>
              <a:pPr>
                <a:defRPr/>
              </a:pPr>
              <a:t>23/6/13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5600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7250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3AF67-5CAA-4747-ACEB-94B73543AF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E6B7-312F-B244-998A-B1C98719F2BB}" type="datetime1">
              <a:rPr lang="en-US" smtClean="0"/>
              <a:pPr/>
              <a:t>23/6/13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6BDB-6FF6-6F43-8C18-2EB6464364C7}" type="datetime1">
              <a:rPr lang="en-US" smtClean="0"/>
              <a:pPr/>
              <a:t>23/6/13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F5D1-0EC1-6944-9A17-EE82ADA88D81}" type="datetime1">
              <a:rPr lang="en-US" smtClean="0"/>
              <a:pPr/>
              <a:t>23/6/13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4A8D-B12B-1545-92A1-EFDD9B35CC4E}" type="datetime1">
              <a:rPr lang="en-US" smtClean="0"/>
              <a:pPr/>
              <a:t>23/6/13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0BA-9743-EF49-AE25-FA1B4B1F4D88}" type="datetime1">
              <a:rPr lang="en-US" smtClean="0"/>
              <a:pPr/>
              <a:t>23/6/13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0918-5EF7-4544-AEBB-D7F9FD66978B}" type="datetime1">
              <a:rPr lang="en-US" smtClean="0"/>
              <a:pPr/>
              <a:t>23/6/13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7596-0FBB-604D-97B5-115509CFA249}" type="datetime1">
              <a:rPr lang="en-US" smtClean="0"/>
              <a:pPr/>
              <a:t>23/6/13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357-404F-7741-B0D6-632136407428}" type="datetime1">
              <a:rPr lang="en-US" smtClean="0"/>
              <a:pPr/>
              <a:t>23/6/13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540" y="-176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A691-6FE6-2A45-8D4C-4971CE3ADA79}" type="datetime1">
              <a:rPr lang="en-US" smtClean="0"/>
              <a:pPr/>
              <a:t>23/6/13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rgbClr val="4777B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Relationship Id="rId3" Type="http://schemas.openxmlformats.org/officeDocument/2006/relationships/image" Target="../media/image5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20" Type="http://schemas.openxmlformats.org/officeDocument/2006/relationships/image" Target="../media/image8.png"/><Relationship Id="rId21" Type="http://schemas.openxmlformats.org/officeDocument/2006/relationships/image" Target="../media/image13.png"/><Relationship Id="rId22" Type="http://schemas.openxmlformats.org/officeDocument/2006/relationships/image" Target="../media/image16.png"/><Relationship Id="rId23" Type="http://schemas.openxmlformats.org/officeDocument/2006/relationships/image" Target="../media/image24.png"/><Relationship Id="rId24" Type="http://schemas.openxmlformats.org/officeDocument/2006/relationships/image" Target="../media/image52.png"/><Relationship Id="rId25" Type="http://schemas.openxmlformats.org/officeDocument/2006/relationships/image" Target="../media/image64.png"/><Relationship Id="rId10" Type="http://schemas.openxmlformats.org/officeDocument/2006/relationships/image" Target="../media/image15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1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emf"/><Relationship Id="rId11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17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53" y="2162175"/>
            <a:ext cx="89281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Discriminative Sub-categorization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3746500"/>
            <a:ext cx="6883399" cy="13081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Minh Hoai Nguyen, Andrew Zisserman</a:t>
            </a:r>
          </a:p>
          <a:p>
            <a:r>
              <a:rPr lang="en-US" sz="2400" dirty="0" smtClean="0"/>
              <a:t>University of Oxford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>
                <a:latin typeface="Calibri (Body)"/>
                <a:cs typeface="Calibri (Body)"/>
              </a:rPr>
              <a:pPr/>
              <a:t>10</a:t>
            </a:fld>
            <a:endParaRPr lang="en-US">
              <a:latin typeface="Calibri (Body)"/>
              <a:cs typeface="Calibri (Body)"/>
            </a:endParaRPr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101600" y="4780962"/>
            <a:ext cx="383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 (Body)"/>
                <a:cs typeface="Calibri (Body)"/>
              </a:rPr>
              <a:t>- Uses DSC for initialization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7757" y="2405908"/>
            <a:ext cx="3245257" cy="2182156"/>
            <a:chOff x="5606073" y="966578"/>
            <a:chExt cx="3245257" cy="2182156"/>
          </a:xfrm>
        </p:grpSpPr>
        <p:pic>
          <p:nvPicPr>
            <p:cNvPr id="7" name="Picture 6" descr="headRegression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6073" y="966578"/>
              <a:ext cx="3245257" cy="2182156"/>
            </a:xfrm>
            <a:prstGeom prst="rect">
              <a:avLst/>
            </a:prstGeom>
          </p:spPr>
        </p:pic>
        <p:sp>
          <p:nvSpPr>
            <p:cNvPr id="9" name="TextBox 8"/>
            <p:cNvSpPr txBox="1">
              <a:spLocks noChangeAspect="1"/>
            </p:cNvSpPr>
            <p:nvPr/>
          </p:nvSpPr>
          <p:spPr>
            <a:xfrm>
              <a:off x="5707673" y="2728602"/>
              <a:ext cx="30157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 (Body)"/>
                  <a:cs typeface="Calibri (Body)"/>
                </a:rPr>
                <a:t>Examples of Upper body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3540" y="-176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Experiment: DSC for Object Detection</a:t>
            </a:r>
            <a:endParaRPr lang="en-US" dirty="0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101600" y="5256744"/>
            <a:ext cx="430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 (Body)"/>
                <a:cs typeface="Calibri (Body)"/>
              </a:rPr>
              <a:t>- Each sub-category is a component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57705" y="1483604"/>
            <a:ext cx="4808643" cy="4774350"/>
            <a:chOff x="4257705" y="1483604"/>
            <a:chExt cx="4808643" cy="4774350"/>
          </a:xfrm>
        </p:grpSpPr>
        <p:pic>
          <p:nvPicPr>
            <p:cNvPr id="5" name="Picture 4" descr="ubDet_pr_all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604" y="1483604"/>
              <a:ext cx="4665744" cy="4570739"/>
            </a:xfrm>
            <a:prstGeom prst="rect">
              <a:avLst/>
            </a:prstGeom>
          </p:spPr>
        </p:pic>
        <p:sp>
          <p:nvSpPr>
            <p:cNvPr id="16" name="TextBox 15"/>
            <p:cNvSpPr txBox="1">
              <a:spLocks noChangeAspect="1"/>
            </p:cNvSpPr>
            <p:nvPr/>
          </p:nvSpPr>
          <p:spPr>
            <a:xfrm>
              <a:off x="6591300" y="5857844"/>
              <a:ext cx="111760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 (Body)"/>
                  <a:cs typeface="Calibri (Body)"/>
                </a:rPr>
                <a:t>Recall</a:t>
              </a:r>
            </a:p>
          </p:txBody>
        </p:sp>
        <p:sp>
          <p:nvSpPr>
            <p:cNvPr id="17" name="TextBox 16"/>
            <p:cNvSpPr txBox="1">
              <a:spLocks noChangeAspect="1"/>
            </p:cNvSpPr>
            <p:nvPr/>
          </p:nvSpPr>
          <p:spPr>
            <a:xfrm rot="16200000">
              <a:off x="3765610" y="3321209"/>
              <a:ext cx="138430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 (Body)"/>
                  <a:cs typeface="Calibri (Body)"/>
                </a:rPr>
                <a:t>Precision</a:t>
              </a:r>
            </a:p>
          </p:txBody>
        </p:sp>
      </p:grp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98978" y="1496833"/>
            <a:ext cx="4104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 (Body)"/>
                <a:cs typeface="Calibri (Body)"/>
              </a:rPr>
              <a:t>- Train a DPM (</a:t>
            </a:r>
            <a:r>
              <a:rPr lang="en-US" sz="2000" dirty="0" err="1"/>
              <a:t>Felzenszwalb</a:t>
            </a:r>
            <a:r>
              <a:rPr lang="en-US" sz="2000" dirty="0"/>
              <a:t> </a:t>
            </a:r>
            <a:r>
              <a:rPr lang="en-US" sz="2000" i="1" dirty="0"/>
              <a:t>et </a:t>
            </a:r>
            <a:r>
              <a:rPr lang="en-US" sz="2000" i="1" dirty="0" smtClean="0"/>
              <a:t>al.</a:t>
            </a:r>
            <a:r>
              <a:rPr lang="en-US" sz="2000" dirty="0" smtClean="0"/>
              <a:t>)</a:t>
            </a:r>
            <a:endParaRPr lang="en-US" sz="2000" dirty="0" smtClean="0">
              <a:latin typeface="Calibri (Body)"/>
              <a:cs typeface="Calibri (Body)"/>
            </a:endParaRPr>
          </a:p>
          <a:p>
            <a:r>
              <a:rPr lang="en-US" sz="2000" dirty="0" smtClean="0">
                <a:latin typeface="Calibri (Body)"/>
                <a:cs typeface="Calibri (Body)"/>
              </a:rPr>
              <a:t>   to detect upper bodies</a:t>
            </a:r>
          </a:p>
        </p:txBody>
      </p:sp>
    </p:spTree>
    <p:extLst>
      <p:ext uri="{BB962C8B-B14F-4D97-AF65-F5344CB8AC3E}">
        <p14:creationId xmlns:p14="http://schemas.microsoft.com/office/powerpoint/2010/main" val="224452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>
                <a:latin typeface="Calibri (Body)"/>
                <a:cs typeface="Calibri (Body)"/>
              </a:rPr>
              <a:pPr/>
              <a:t>11</a:t>
            </a:fld>
            <a:endParaRPr lang="en-US">
              <a:latin typeface="Calibri (Body)"/>
              <a:cs typeface="Calibri (Body)"/>
            </a:endParaRPr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101600" y="4780962"/>
            <a:ext cx="383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 (Body)"/>
                <a:cs typeface="Calibri (Body)"/>
              </a:rPr>
              <a:t>- Uses DSC for initialization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7757" y="2405908"/>
            <a:ext cx="3245257" cy="2182156"/>
            <a:chOff x="5606073" y="966578"/>
            <a:chExt cx="3245257" cy="2182156"/>
          </a:xfrm>
        </p:grpSpPr>
        <p:pic>
          <p:nvPicPr>
            <p:cNvPr id="7" name="Picture 6" descr="headRegression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6073" y="966578"/>
              <a:ext cx="3245257" cy="2182156"/>
            </a:xfrm>
            <a:prstGeom prst="rect">
              <a:avLst/>
            </a:prstGeom>
          </p:spPr>
        </p:pic>
        <p:sp>
          <p:nvSpPr>
            <p:cNvPr id="9" name="TextBox 8"/>
            <p:cNvSpPr txBox="1">
              <a:spLocks noChangeAspect="1"/>
            </p:cNvSpPr>
            <p:nvPr/>
          </p:nvSpPr>
          <p:spPr>
            <a:xfrm>
              <a:off x="5707673" y="2728602"/>
              <a:ext cx="30157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 (Body)"/>
                  <a:cs typeface="Calibri (Body)"/>
                </a:rPr>
                <a:t>Examples of Upper body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3540" y="-176422"/>
            <a:ext cx="881347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Experiment: Comparison with </a:t>
            </a:r>
            <a:r>
              <a:rPr lang="en-US" i="1" dirty="0" smtClean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98978" y="1496833"/>
            <a:ext cx="4104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 (Body)"/>
                <a:cs typeface="Calibri (Body)"/>
              </a:rPr>
              <a:t>- Train a DPM (</a:t>
            </a:r>
            <a:r>
              <a:rPr lang="en-US" sz="2000" dirty="0" err="1"/>
              <a:t>Felzenszwalb</a:t>
            </a:r>
            <a:r>
              <a:rPr lang="en-US" sz="2000" dirty="0"/>
              <a:t> </a:t>
            </a:r>
            <a:r>
              <a:rPr lang="en-US" sz="2000" i="1" dirty="0"/>
              <a:t>et </a:t>
            </a:r>
            <a:r>
              <a:rPr lang="en-US" sz="2000" i="1" dirty="0" smtClean="0"/>
              <a:t>al.</a:t>
            </a:r>
            <a:r>
              <a:rPr lang="en-US" sz="2000" dirty="0" smtClean="0"/>
              <a:t>)</a:t>
            </a:r>
            <a:endParaRPr lang="en-US" sz="2000" dirty="0" smtClean="0">
              <a:latin typeface="Calibri (Body)"/>
              <a:cs typeface="Calibri (Body)"/>
            </a:endParaRPr>
          </a:p>
          <a:p>
            <a:r>
              <a:rPr lang="en-US" sz="2000" dirty="0" smtClean="0">
                <a:latin typeface="Calibri (Body)"/>
                <a:cs typeface="Calibri (Body)"/>
              </a:rPr>
              <a:t>   to detect upper bodies</a:t>
            </a: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101600" y="5256744"/>
            <a:ext cx="430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 (Body)"/>
                <a:cs typeface="Calibri (Body)"/>
              </a:rPr>
              <a:t>- Each sub-category is a component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57705" y="1481328"/>
            <a:ext cx="4806173" cy="4776626"/>
            <a:chOff x="4257705" y="1481328"/>
            <a:chExt cx="4806173" cy="4776626"/>
          </a:xfrm>
        </p:grpSpPr>
        <p:pic>
          <p:nvPicPr>
            <p:cNvPr id="18" name="Picture 17" descr="ubDet_pr_all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847" y="1481328"/>
              <a:ext cx="4667031" cy="45720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4257705" y="2829114"/>
              <a:ext cx="3451195" cy="3428840"/>
              <a:chOff x="4257705" y="2829114"/>
              <a:chExt cx="3451195" cy="3428840"/>
            </a:xfrm>
          </p:grpSpPr>
          <p:sp>
            <p:nvSpPr>
              <p:cNvPr id="16" name="TextBox 15"/>
              <p:cNvSpPr txBox="1">
                <a:spLocks noChangeAspect="1"/>
              </p:cNvSpPr>
              <p:nvPr/>
            </p:nvSpPr>
            <p:spPr>
              <a:xfrm>
                <a:off x="6591300" y="5857844"/>
                <a:ext cx="1117600" cy="4001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libri (Body)"/>
                    <a:cs typeface="Calibri (Body)"/>
                  </a:rPr>
                  <a:t>Recall</a:t>
                </a:r>
              </a:p>
            </p:txBody>
          </p:sp>
          <p:sp>
            <p:nvSpPr>
              <p:cNvPr id="17" name="TextBox 16"/>
              <p:cNvSpPr txBox="1">
                <a:spLocks noChangeAspect="1"/>
              </p:cNvSpPr>
              <p:nvPr/>
            </p:nvSpPr>
            <p:spPr>
              <a:xfrm rot="16200000">
                <a:off x="3765610" y="3321209"/>
                <a:ext cx="1384300" cy="4001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libri (Body)"/>
                    <a:cs typeface="Calibri (Body)"/>
                  </a:rPr>
                  <a:t>Precision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05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Experiment: Numerical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" y="806548"/>
            <a:ext cx="816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Vary C, the trade-off parameter for large margin and less constraint violation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9327" y="1181585"/>
            <a:ext cx="9066573" cy="2749383"/>
            <a:chOff x="39327" y="1905485"/>
            <a:chExt cx="9066573" cy="27493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27" y="2263319"/>
              <a:ext cx="2926080" cy="233221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906" y="1928512"/>
              <a:ext cx="232589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Classification accuracy</a:t>
              </a:r>
              <a:endParaRPr lang="en-US" dirty="0"/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868" y="4380548"/>
              <a:ext cx="956414" cy="274320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1" name="TextBox 10"/>
            <p:cNvSpPr txBox="1"/>
            <p:nvPr/>
          </p:nvSpPr>
          <p:spPr>
            <a:xfrm>
              <a:off x="7101693" y="1928512"/>
              <a:ext cx="153654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Cluster Purity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9820" y="2222274"/>
              <a:ext cx="2926080" cy="237326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8623" y="2255370"/>
              <a:ext cx="2926080" cy="234016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21433" y="1905485"/>
              <a:ext cx="186879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Cluster Imbalance</a:t>
              </a:r>
              <a:endParaRPr lang="en-US" dirty="0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784" y="4359316"/>
              <a:ext cx="956415" cy="27432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327" y="4357452"/>
              <a:ext cx="956415" cy="274320"/>
            </a:xfrm>
            <a:prstGeom prst="rect">
              <a:avLst/>
            </a:prstGeom>
            <a:solidFill>
              <a:srgbClr val="FFFFFF"/>
            </a:solidFill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9789" y="4480560"/>
            <a:ext cx="3032953" cy="23702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5231" y="4480560"/>
            <a:ext cx="3038183" cy="23774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4123" y="3981926"/>
            <a:ext cx="3687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Vary the amount of negative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542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Cluster Purity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05067"/>
              </p:ext>
            </p:extLst>
          </p:nvPr>
        </p:nvGraphicFramePr>
        <p:xfrm>
          <a:off x="470513" y="1351280"/>
          <a:ext cx="8084207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560"/>
                <a:gridCol w="863674"/>
                <a:gridCol w="1010270"/>
                <a:gridCol w="795462"/>
                <a:gridCol w="1292401"/>
                <a:gridCol w="1229360"/>
                <a:gridCol w="130048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Dataset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#classes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#features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#points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k-means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LSVM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DSC (ours)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 Sensor   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46.38 ± 0.69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56.74 ± 1.88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60.82 ± 1.64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Landsat      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78.72 ± 2.08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69.37 ± 2.32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76.73 ± 2.38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Segmentation 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71.96 ± 1.75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65.89 ± 2.36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74.41 ± 1.85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Plates 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53.29 ± 1.51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52.64 ± 2.02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54.60 ± 1.98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Wine quality 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43.43 ± 1.58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55.00 ± 2.35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54.21 ± 1.65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Digits       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76.38 ± 1.72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77.83 ± 1.57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80.15 ± 1.18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Semeion      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64.64 ± 1.20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64.32 ± 1.58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66.74 ± 1.43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MNIST        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65.38 ± 1.43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63.99 ± 1.36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66.18 ± 1.34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Letter       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33.35 ± 0.48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40.27 ± 0.88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44.38 ± 0.74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Isolet       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6238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62.15 ± 1.22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61.95 ± 1.22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64.08 ± 1.18 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 Reviews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24.93 ± 0.32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24.89 ± 0.41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25.08 ± 0.38 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5680" y="5963920"/>
            <a:ext cx="727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Results </a:t>
            </a:r>
            <a:r>
              <a:rPr lang="en-US" dirty="0">
                <a:solidFill>
                  <a:srgbClr val="000000"/>
                </a:solidFill>
              </a:rPr>
              <a:t>within one standard error of the maximum value are printed in </a:t>
            </a:r>
            <a:r>
              <a:rPr lang="en-US" dirty="0" smtClean="0">
                <a:solidFill>
                  <a:srgbClr val="000000"/>
                </a:solidFill>
              </a:rPr>
              <a:t>bold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8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2" name="Straight Arrow Connector 13311"/>
          <p:cNvCxnSpPr/>
          <p:nvPr/>
        </p:nvCxnSpPr>
        <p:spPr>
          <a:xfrm>
            <a:off x="1619250" y="2708275"/>
            <a:ext cx="20638" cy="1265238"/>
          </a:xfrm>
          <a:prstGeom prst="straightConnector1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440" y="-25262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Summary</a:t>
            </a:r>
            <a:endParaRPr lang="en-US" sz="4000" dirty="0">
              <a:latin typeface="Arial" charset="0"/>
            </a:endParaRPr>
          </a:p>
        </p:txBody>
      </p:sp>
      <p:grpSp>
        <p:nvGrpSpPr>
          <p:cNvPr id="14340" name="Group 15"/>
          <p:cNvGrpSpPr>
            <a:grpSpLocks noChangeAspect="1"/>
          </p:cNvGrpSpPr>
          <p:nvPr/>
        </p:nvGrpSpPr>
        <p:grpSpPr bwMode="auto">
          <a:xfrm>
            <a:off x="2568575" y="5821363"/>
            <a:ext cx="923925" cy="914400"/>
            <a:chOff x="6225540" y="265910"/>
            <a:chExt cx="2804160" cy="2777010"/>
          </a:xfrm>
        </p:grpSpPr>
        <p:pic>
          <p:nvPicPr>
            <p:cNvPr id="14401" name="Picture 16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5540" y="265910"/>
              <a:ext cx="1417320" cy="141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2" name="Picture 1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380" y="265910"/>
              <a:ext cx="1417320" cy="141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3" name="Picture 18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5540" y="1625600"/>
              <a:ext cx="1417320" cy="141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4" name="Picture 19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060" y="1625600"/>
              <a:ext cx="1435608" cy="141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13322"/>
          <p:cNvGrpSpPr>
            <a:grpSpLocks noChangeAspect="1"/>
          </p:cNvGrpSpPr>
          <p:nvPr/>
        </p:nvGrpSpPr>
        <p:grpSpPr bwMode="auto">
          <a:xfrm>
            <a:off x="1390650" y="5821363"/>
            <a:ext cx="923925" cy="920750"/>
            <a:chOff x="7164287" y="2168267"/>
            <a:chExt cx="923405" cy="920593"/>
          </a:xfrm>
        </p:grpSpPr>
        <p:pic>
          <p:nvPicPr>
            <p:cNvPr id="14397" name="Picture 7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619" y="2624212"/>
              <a:ext cx="465073" cy="464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996" y="2168267"/>
              <a:ext cx="469696" cy="46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9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7" y="2173449"/>
              <a:ext cx="468407" cy="46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0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7" y="2625397"/>
              <a:ext cx="468407" cy="46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25"/>
          <p:cNvGrpSpPr>
            <a:grpSpLocks noChangeAspect="1"/>
          </p:cNvGrpSpPr>
          <p:nvPr/>
        </p:nvGrpSpPr>
        <p:grpSpPr bwMode="auto">
          <a:xfrm>
            <a:off x="119063" y="5821363"/>
            <a:ext cx="923925" cy="914400"/>
            <a:chOff x="0" y="265910"/>
            <a:chExt cx="2788920" cy="2777010"/>
          </a:xfrm>
        </p:grpSpPr>
        <p:pic>
          <p:nvPicPr>
            <p:cNvPr id="14393" name="Picture 26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5910"/>
              <a:ext cx="1417320" cy="141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4" name="Picture 27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900" y="265910"/>
              <a:ext cx="1417320" cy="141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5" name="Picture 28"/>
            <p:cNvPicPr>
              <a:picLocks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25600"/>
              <a:ext cx="1417320" cy="141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6" name="Picture 29"/>
            <p:cNvPicPr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625600"/>
              <a:ext cx="1417320" cy="141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35"/>
          <p:cNvGrpSpPr>
            <a:grpSpLocks noChangeAspect="1"/>
          </p:cNvGrpSpPr>
          <p:nvPr/>
        </p:nvGrpSpPr>
        <p:grpSpPr bwMode="auto">
          <a:xfrm>
            <a:off x="323850" y="1589088"/>
            <a:ext cx="2743200" cy="1743075"/>
            <a:chOff x="2209800" y="371593"/>
            <a:chExt cx="4048816" cy="2600207"/>
          </a:xfrm>
        </p:grpSpPr>
        <p:pic>
          <p:nvPicPr>
            <p:cNvPr id="37" name="Picture 36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58303" y="2173739"/>
              <a:ext cx="698233" cy="700967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38" name="Picture 37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978325" y="892582"/>
              <a:ext cx="691205" cy="696230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39" name="Picture 38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99238" y="2275570"/>
              <a:ext cx="691203" cy="696230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44157" y="542098"/>
              <a:ext cx="695890" cy="703334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1" name="Picture 40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763253" y="852323"/>
              <a:ext cx="691203" cy="696230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2" name="Picture 41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65069" y="1181494"/>
              <a:ext cx="693547" cy="693861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3" name="Picture 42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988675" y="1105713"/>
              <a:ext cx="693547" cy="693861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4" name="Picture 43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772625" y="1626702"/>
              <a:ext cx="695890" cy="696230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5" name="Picture 44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489603" y="1441988"/>
              <a:ext cx="693547" cy="693861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6" name="Picture 4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3705" y="542098"/>
              <a:ext cx="693547" cy="700967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7" name="Picture 4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544" y="1870619"/>
              <a:ext cx="693547" cy="698599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8" name="Picture 4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7515" y="1970080"/>
              <a:ext cx="693547" cy="698599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9" name="Picture 48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7822" y="2164267"/>
              <a:ext cx="700576" cy="700967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050961" y="546835"/>
              <a:ext cx="695890" cy="696230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07683" y="1067823"/>
              <a:ext cx="693547" cy="693861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09800" y="1527241"/>
              <a:ext cx="695891" cy="696230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779653" y="371593"/>
              <a:ext cx="695891" cy="696230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4" name="Picture 53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34734" y="854692"/>
              <a:ext cx="698233" cy="700967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5" name="Picture 54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132968" y="1505927"/>
              <a:ext cx="698233" cy="700967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6" name="Picture 55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556574" y="2000867"/>
              <a:ext cx="698233" cy="700967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14344" name="Group 3"/>
          <p:cNvGrpSpPr>
            <a:grpSpLocks/>
          </p:cNvGrpSpPr>
          <p:nvPr/>
        </p:nvGrpSpPr>
        <p:grpSpPr bwMode="auto">
          <a:xfrm>
            <a:off x="468313" y="4021138"/>
            <a:ext cx="2374900" cy="935037"/>
            <a:chOff x="3491880" y="1772816"/>
            <a:chExt cx="2376264" cy="936104"/>
          </a:xfrm>
        </p:grpSpPr>
        <p:sp>
          <p:nvSpPr>
            <p:cNvPr id="2" name="Diamond 1"/>
            <p:cNvSpPr/>
            <p:nvPr/>
          </p:nvSpPr>
          <p:spPr>
            <a:xfrm>
              <a:off x="3491880" y="1772816"/>
              <a:ext cx="2376264" cy="936104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72" name="TextBox 2"/>
            <p:cNvSpPr txBox="1">
              <a:spLocks noChangeArrowheads="1"/>
            </p:cNvSpPr>
            <p:nvPr/>
          </p:nvSpPr>
          <p:spPr bwMode="auto">
            <a:xfrm>
              <a:off x="3779912" y="2020778"/>
              <a:ext cx="18669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sub-categorize</a:t>
              </a:r>
            </a:p>
          </p:txBody>
        </p:sp>
      </p:grpSp>
      <p:cxnSp>
        <p:nvCxnSpPr>
          <p:cNvPr id="72" name="Straight Arrow Connector 71"/>
          <p:cNvCxnSpPr>
            <a:stCxn id="2" idx="2"/>
          </p:cNvCxnSpPr>
          <p:nvPr/>
        </p:nvCxnSpPr>
        <p:spPr>
          <a:xfrm>
            <a:off x="1655763" y="4956175"/>
            <a:ext cx="1403350" cy="849313"/>
          </a:xfrm>
          <a:prstGeom prst="straightConnector1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2" idx="2"/>
          </p:cNvCxnSpPr>
          <p:nvPr/>
        </p:nvCxnSpPr>
        <p:spPr>
          <a:xfrm flipH="1">
            <a:off x="539750" y="4956175"/>
            <a:ext cx="1116013" cy="849313"/>
          </a:xfrm>
          <a:prstGeom prst="straightConnector1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7" name="TextBox 79"/>
          <p:cNvSpPr txBox="1">
            <a:spLocks noChangeArrowheads="1"/>
          </p:cNvSpPr>
          <p:nvPr/>
        </p:nvSpPr>
        <p:spPr bwMode="auto">
          <a:xfrm>
            <a:off x="79375" y="692150"/>
            <a:ext cx="303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What the algorithm does:</a:t>
            </a:r>
          </a:p>
        </p:txBody>
      </p:sp>
      <p:sp>
        <p:nvSpPr>
          <p:cNvPr id="14348" name="TextBox 80"/>
          <p:cNvSpPr txBox="1">
            <a:spLocks noChangeArrowheads="1"/>
          </p:cNvSpPr>
          <p:nvPr/>
        </p:nvSpPr>
        <p:spPr bwMode="auto">
          <a:xfrm>
            <a:off x="3646488" y="723900"/>
            <a:ext cx="326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Properties of the algorithm:</a:t>
            </a:r>
          </a:p>
        </p:txBody>
      </p:sp>
      <p:sp>
        <p:nvSpPr>
          <p:cNvPr id="14349" name="TextBox 81"/>
          <p:cNvSpPr txBox="1">
            <a:spLocks noChangeArrowheads="1"/>
          </p:cNvSpPr>
          <p:nvPr/>
        </p:nvSpPr>
        <p:spPr bwMode="auto">
          <a:xfrm>
            <a:off x="3625850" y="2276475"/>
            <a:ext cx="302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Benefits of the algorithm:</a:t>
            </a:r>
          </a:p>
        </p:txBody>
      </p:sp>
      <p:pic>
        <p:nvPicPr>
          <p:cNvPr id="14350" name="Picture 8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749300"/>
            <a:ext cx="1800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TextBox 13323"/>
          <p:cNvSpPr txBox="1">
            <a:spLocks noChangeArrowheads="1"/>
          </p:cNvSpPr>
          <p:nvPr/>
        </p:nvSpPr>
        <p:spPr bwMode="auto">
          <a:xfrm>
            <a:off x="3735388" y="1109663"/>
            <a:ext cx="2686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 Max-margin separation </a:t>
            </a:r>
          </a:p>
          <a:p>
            <a:pPr eaLnBrk="1" hangingPunct="1"/>
            <a:r>
              <a:rPr lang="en-US" sz="1800"/>
              <a:t>  from negative data</a:t>
            </a:r>
          </a:p>
          <a:p>
            <a:pPr eaLnBrk="1" hangingPunct="1"/>
            <a:r>
              <a:rPr lang="en-US" sz="1800"/>
              <a:t>- Quadratic objective </a:t>
            </a:r>
          </a:p>
          <a:p>
            <a:pPr eaLnBrk="1" hangingPunct="1"/>
            <a:r>
              <a:rPr lang="en-US" sz="1800"/>
              <a:t>   with linear constraints</a:t>
            </a:r>
          </a:p>
        </p:txBody>
      </p:sp>
      <p:sp>
        <p:nvSpPr>
          <p:cNvPr id="14352" name="TextBox 84"/>
          <p:cNvSpPr txBox="1">
            <a:spLocks noChangeArrowheads="1"/>
          </p:cNvSpPr>
          <p:nvPr/>
        </p:nvSpPr>
        <p:spPr bwMode="auto">
          <a:xfrm>
            <a:off x="3684588" y="3730625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 Visually interpretable</a:t>
            </a:r>
          </a:p>
        </p:txBody>
      </p:sp>
      <p:cxnSp>
        <p:nvCxnSpPr>
          <p:cNvPr id="59" name="Straight Arrow Connector 58"/>
          <p:cNvCxnSpPr>
            <a:stCxn id="2" idx="2"/>
          </p:cNvCxnSpPr>
          <p:nvPr/>
        </p:nvCxnSpPr>
        <p:spPr>
          <a:xfrm>
            <a:off x="1655763" y="4956175"/>
            <a:ext cx="179387" cy="849313"/>
          </a:xfrm>
          <a:prstGeom prst="straightConnector1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613150" y="836613"/>
            <a:ext cx="0" cy="6021387"/>
          </a:xfrm>
          <a:prstGeom prst="straightConnector1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55" name="Picture 7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3525838"/>
            <a:ext cx="26971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TextBox 77"/>
          <p:cNvSpPr txBox="1">
            <a:spLocks noChangeArrowheads="1"/>
          </p:cNvSpPr>
          <p:nvPr/>
        </p:nvSpPr>
        <p:spPr bwMode="auto">
          <a:xfrm>
            <a:off x="3673475" y="4500563"/>
            <a:ext cx="445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 Useful for object detection using DPM of</a:t>
            </a:r>
          </a:p>
        </p:txBody>
      </p:sp>
      <p:sp>
        <p:nvSpPr>
          <p:cNvPr id="14357" name="TextBox 97"/>
          <p:cNvSpPr txBox="1">
            <a:spLocks noChangeArrowheads="1"/>
          </p:cNvSpPr>
          <p:nvPr/>
        </p:nvSpPr>
        <p:spPr bwMode="auto">
          <a:xfrm>
            <a:off x="3684588" y="2695575"/>
            <a:ext cx="456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 Does not suffer from </a:t>
            </a:r>
            <a:r>
              <a:rPr lang="en-US" sz="1800">
                <a:solidFill>
                  <a:srgbClr val="0000FF"/>
                </a:solidFill>
              </a:rPr>
              <a:t>cluster degeneration</a:t>
            </a:r>
          </a:p>
        </p:txBody>
      </p:sp>
      <p:sp>
        <p:nvSpPr>
          <p:cNvPr id="14358" name="TextBox 98"/>
          <p:cNvSpPr txBox="1">
            <a:spLocks noChangeArrowheads="1"/>
          </p:cNvSpPr>
          <p:nvPr/>
        </p:nvSpPr>
        <p:spPr bwMode="auto">
          <a:xfrm>
            <a:off x="5251450" y="3117850"/>
            <a:ext cx="395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a few clusters claim most data points</a:t>
            </a:r>
          </a:p>
        </p:txBody>
      </p:sp>
      <p:sp>
        <p:nvSpPr>
          <p:cNvPr id="94" name="Left Brace 93"/>
          <p:cNvSpPr/>
          <p:nvPr/>
        </p:nvSpPr>
        <p:spPr>
          <a:xfrm rot="16200000">
            <a:off x="6979444" y="2018507"/>
            <a:ext cx="184150" cy="2087562"/>
          </a:xfrm>
          <a:prstGeom prst="leftBrace">
            <a:avLst>
              <a:gd name="adj1" fmla="val 31401"/>
              <a:gd name="adj2" fmla="val 50000"/>
            </a:avLst>
          </a:prstGeom>
          <a:ln w="28575" cmpd="sng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360" name="Group 13328"/>
          <p:cNvGrpSpPr>
            <a:grpSpLocks/>
          </p:cNvGrpSpPr>
          <p:nvPr/>
        </p:nvGrpSpPr>
        <p:grpSpPr bwMode="auto">
          <a:xfrm>
            <a:off x="6659563" y="4868863"/>
            <a:ext cx="2376487" cy="1995487"/>
            <a:chOff x="4008210" y="4869160"/>
            <a:chExt cx="2376924" cy="1994739"/>
          </a:xfrm>
        </p:grpSpPr>
        <p:pic>
          <p:nvPicPr>
            <p:cNvPr id="14368" name="Picture 13312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210" y="4869160"/>
              <a:ext cx="2045268" cy="199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13314"/>
            <p:cNvSpPr txBox="1">
              <a:spLocks noChangeArrowheads="1"/>
            </p:cNvSpPr>
            <p:nvPr/>
          </p:nvSpPr>
          <p:spPr bwMode="auto">
            <a:xfrm rot="5400000">
              <a:off x="5701878" y="5625225"/>
              <a:ext cx="1028314" cy="3381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/>
                <a:t>Precision</a:t>
              </a:r>
            </a:p>
          </p:txBody>
        </p:sp>
        <p:sp>
          <p:nvSpPr>
            <p:cNvPr id="14370" name="TextBox 103"/>
            <p:cNvSpPr txBox="1">
              <a:spLocks noChangeArrowheads="1"/>
            </p:cNvSpPr>
            <p:nvPr/>
          </p:nvSpPr>
          <p:spPr bwMode="auto">
            <a:xfrm rot="10800000" flipV="1">
              <a:off x="4694809" y="6525344"/>
              <a:ext cx="86409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/>
                <a:t>Recall</a:t>
              </a:r>
            </a:p>
          </p:txBody>
        </p:sp>
      </p:grpSp>
      <p:sp>
        <p:nvSpPr>
          <p:cNvPr id="14361" name="TextBox 13315"/>
          <p:cNvSpPr txBox="1">
            <a:spLocks noChangeArrowheads="1"/>
          </p:cNvSpPr>
          <p:nvPr/>
        </p:nvSpPr>
        <p:spPr bwMode="auto">
          <a:xfrm>
            <a:off x="3851275" y="5661025"/>
            <a:ext cx="2328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With sub-categorization</a:t>
            </a:r>
          </a:p>
        </p:txBody>
      </p:sp>
      <p:sp>
        <p:nvSpPr>
          <p:cNvPr id="14362" name="TextBox 105"/>
          <p:cNvSpPr txBox="1">
            <a:spLocks noChangeArrowheads="1"/>
          </p:cNvSpPr>
          <p:nvPr/>
        </p:nvSpPr>
        <p:spPr bwMode="auto">
          <a:xfrm>
            <a:off x="3851275" y="6165850"/>
            <a:ext cx="26146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Without sub-categorization</a:t>
            </a:r>
          </a:p>
        </p:txBody>
      </p:sp>
      <p:cxnSp>
        <p:nvCxnSpPr>
          <p:cNvPr id="107" name="Straight Arrow Connector 106"/>
          <p:cNvCxnSpPr>
            <a:stCxn id="14361" idx="3"/>
          </p:cNvCxnSpPr>
          <p:nvPr/>
        </p:nvCxnSpPr>
        <p:spPr>
          <a:xfrm flipV="1">
            <a:off x="6180138" y="5445125"/>
            <a:ext cx="2063750" cy="38576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4362" idx="3"/>
          </p:cNvCxnSpPr>
          <p:nvPr/>
        </p:nvCxnSpPr>
        <p:spPr>
          <a:xfrm flipV="1">
            <a:off x="6465888" y="5732463"/>
            <a:ext cx="1851025" cy="603250"/>
          </a:xfrm>
          <a:prstGeom prst="straightConnector1">
            <a:avLst/>
          </a:prstGeom>
          <a:ln w="28575" cmpd="sng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65" name="TextBox 13324"/>
          <p:cNvSpPr txBox="1">
            <a:spLocks noChangeArrowheads="1"/>
          </p:cNvSpPr>
          <p:nvPr/>
        </p:nvSpPr>
        <p:spPr bwMode="auto">
          <a:xfrm>
            <a:off x="34925" y="1341438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Input:</a:t>
            </a:r>
          </a:p>
        </p:txBody>
      </p:sp>
      <p:sp>
        <p:nvSpPr>
          <p:cNvPr id="14366" name="TextBox 115"/>
          <p:cNvSpPr txBox="1">
            <a:spLocks noChangeArrowheads="1"/>
          </p:cNvSpPr>
          <p:nvPr/>
        </p:nvSpPr>
        <p:spPr bwMode="auto">
          <a:xfrm>
            <a:off x="26988" y="5148263"/>
            <a:ext cx="941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Output:</a:t>
            </a:r>
          </a:p>
        </p:txBody>
      </p:sp>
      <p:sp>
        <p:nvSpPr>
          <p:cNvPr id="14367" name="TextBox 15"/>
          <p:cNvSpPr txBox="1">
            <a:spLocks noChangeArrowheads="1"/>
          </p:cNvSpPr>
          <p:nvPr/>
        </p:nvSpPr>
        <p:spPr bwMode="auto">
          <a:xfrm>
            <a:off x="3816350" y="4797425"/>
            <a:ext cx="2700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/>
              <a:t>Felzenszwalb</a:t>
            </a:r>
            <a:r>
              <a:rPr lang="en-US" sz="1800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102071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056667" y="4473600"/>
            <a:ext cx="1143808" cy="1133028"/>
            <a:chOff x="2948940" y="265910"/>
            <a:chExt cx="2813170" cy="2789202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8940" y="265910"/>
              <a:ext cx="1417320" cy="14173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8940" y="1625600"/>
              <a:ext cx="1417320" cy="14173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0700" y="1625600"/>
              <a:ext cx="1431410" cy="14295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0700" y="265910"/>
              <a:ext cx="1417320" cy="1417320"/>
            </a:xfrm>
            <a:prstGeom prst="rect">
              <a:avLst/>
            </a:prstGeom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411102" y="4473600"/>
            <a:ext cx="1145702" cy="1133028"/>
            <a:chOff x="2598420" y="3288639"/>
            <a:chExt cx="2801620" cy="2800193"/>
          </a:xfrm>
        </p:grpSpPr>
        <p:pic>
          <p:nvPicPr>
            <p:cNvPr id="10" name="Picture 9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8420" y="3288639"/>
              <a:ext cx="1417320" cy="14173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2720" y="3288639"/>
              <a:ext cx="1417320" cy="14173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98420" y="4671512"/>
              <a:ext cx="1417320" cy="14173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82720" y="4658812"/>
              <a:ext cx="1417320" cy="1417320"/>
            </a:xfrm>
            <a:prstGeom prst="rect">
              <a:avLst/>
            </a:prstGeom>
          </p:spPr>
        </p:pic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697728" y="4473600"/>
            <a:ext cx="1144999" cy="1133028"/>
            <a:chOff x="6225540" y="265910"/>
            <a:chExt cx="2804160" cy="2777010"/>
          </a:xfrm>
        </p:grpSpPr>
        <p:pic>
          <p:nvPicPr>
            <p:cNvPr id="15" name="Picture 14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5540" y="265910"/>
              <a:ext cx="1417320" cy="14173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12380" y="265910"/>
              <a:ext cx="1417320" cy="14173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25540" y="1625600"/>
              <a:ext cx="1417320" cy="14173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92060" y="1625600"/>
              <a:ext cx="1435608" cy="1417320"/>
            </a:xfrm>
            <a:prstGeom prst="rect">
              <a:avLst/>
            </a:prstGeom>
          </p:spPr>
        </p:pic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2301493" y="4473600"/>
            <a:ext cx="1146161" cy="1133028"/>
            <a:chOff x="5875020" y="3288639"/>
            <a:chExt cx="2783840" cy="27813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49160" y="3288639"/>
              <a:ext cx="1409700" cy="14097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875020" y="3288639"/>
              <a:ext cx="1409700" cy="14097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875020" y="4660239"/>
              <a:ext cx="1409700" cy="14097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49160" y="4660239"/>
              <a:ext cx="1409700" cy="1409700"/>
            </a:xfrm>
            <a:prstGeom prst="rect">
              <a:avLst/>
            </a:prstGeom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617332" y="4473600"/>
            <a:ext cx="1146268" cy="1133028"/>
            <a:chOff x="0" y="265910"/>
            <a:chExt cx="2788920" cy="2777010"/>
          </a:xfrm>
        </p:grpSpPr>
        <p:pic>
          <p:nvPicPr>
            <p:cNvPr id="25" name="Picture 24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0" y="265910"/>
              <a:ext cx="1417320" cy="141732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58900" y="265910"/>
              <a:ext cx="1417320" cy="141732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0" y="1625600"/>
              <a:ext cx="1417320" cy="141732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371600" y="1625600"/>
              <a:ext cx="1417320" cy="1417320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517837" y="4185524"/>
            <a:ext cx="1432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Sub-category 1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201630" y="4185524"/>
            <a:ext cx="1432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Sub-category 2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956542" y="4185524"/>
            <a:ext cx="1432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Sub-category 3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599695" y="4185524"/>
            <a:ext cx="1432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Sub-category 4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313967" y="4185524"/>
            <a:ext cx="1432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Sub-category 5</a:t>
            </a:r>
            <a:endParaRPr lang="en-US" sz="16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2688433" y="973668"/>
            <a:ext cx="3380256" cy="2147935"/>
            <a:chOff x="2209800" y="371593"/>
            <a:chExt cx="4048816" cy="2600207"/>
          </a:xfrm>
        </p:grpSpPr>
        <p:pic>
          <p:nvPicPr>
            <p:cNvPr id="55" name="Picture 54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59213" y="2173939"/>
              <a:ext cx="697744" cy="70003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35" name="Picture 34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8663" y="892365"/>
              <a:ext cx="690246" cy="69697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36" name="Picture 3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0190" y="2274828"/>
              <a:ext cx="690246" cy="69697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3470" y="542349"/>
              <a:ext cx="697107" cy="702968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38" name="Picture 3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4184" y="851847"/>
              <a:ext cx="690246" cy="69697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0" name="Picture 39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4377" y="1180451"/>
              <a:ext cx="694239" cy="69423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1" name="Picture 40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88657" y="1106093"/>
              <a:ext cx="694239" cy="69423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2" name="Picture 41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73793" y="1627652"/>
              <a:ext cx="694239" cy="69423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3" name="Picture 42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89138" y="1441705"/>
              <a:ext cx="694239" cy="69423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5" name="Picture 44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54752" y="542349"/>
              <a:ext cx="693185" cy="70003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6" name="Picture 45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17193" y="1869685"/>
              <a:ext cx="693185" cy="70003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7" name="Picture 46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46839" y="1969453"/>
              <a:ext cx="693185" cy="70003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8" name="Picture 47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096959" y="2164245"/>
              <a:ext cx="702129" cy="70003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51761" y="547186"/>
              <a:ext cx="695195" cy="695195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06832" y="1066788"/>
              <a:ext cx="695195" cy="695195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00" y="1527569"/>
              <a:ext cx="695195" cy="695195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779362" y="371593"/>
              <a:ext cx="695195" cy="695195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6" name="Picture 55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435019" y="855162"/>
              <a:ext cx="697744" cy="70003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7" name="Picture 56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132763" y="1506433"/>
              <a:ext cx="697744" cy="70003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8" name="Picture 57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556123" y="2000948"/>
              <a:ext cx="697744" cy="70003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cxnSp>
        <p:nvCxnSpPr>
          <p:cNvPr id="60" name="Straight Connector 59"/>
          <p:cNvCxnSpPr>
            <a:stCxn id="90" idx="2"/>
            <a:endCxn id="29" idx="0"/>
          </p:cNvCxnSpPr>
          <p:nvPr/>
        </p:nvCxnSpPr>
        <p:spPr>
          <a:xfrm flipH="1">
            <a:off x="1234239" y="3480253"/>
            <a:ext cx="3234724" cy="705271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90" idx="2"/>
            <a:endCxn id="30" idx="0"/>
          </p:cNvCxnSpPr>
          <p:nvPr/>
        </p:nvCxnSpPr>
        <p:spPr>
          <a:xfrm flipH="1">
            <a:off x="2918032" y="3480253"/>
            <a:ext cx="1550931" cy="705271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90" idx="2"/>
            <a:endCxn id="31" idx="0"/>
          </p:cNvCxnSpPr>
          <p:nvPr/>
        </p:nvCxnSpPr>
        <p:spPr>
          <a:xfrm>
            <a:off x="4468963" y="3480253"/>
            <a:ext cx="203981" cy="705271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90" idx="2"/>
            <a:endCxn id="32" idx="0"/>
          </p:cNvCxnSpPr>
          <p:nvPr/>
        </p:nvCxnSpPr>
        <p:spPr>
          <a:xfrm>
            <a:off x="4468963" y="3480253"/>
            <a:ext cx="1847134" cy="705271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90" idx="2"/>
            <a:endCxn id="33" idx="0"/>
          </p:cNvCxnSpPr>
          <p:nvPr/>
        </p:nvCxnSpPr>
        <p:spPr>
          <a:xfrm>
            <a:off x="4468963" y="3480253"/>
            <a:ext cx="3561406" cy="705271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765172" y="3110921"/>
            <a:ext cx="140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Head-images</a:t>
            </a:r>
            <a:endParaRPr lang="en-US" dirty="0"/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243540" y="-17642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S</a:t>
            </a:r>
            <a:r>
              <a:rPr lang="en-US" sz="4000" dirty="0" smtClean="0"/>
              <a:t>ub-categorization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" y="5648960"/>
            <a:ext cx="2775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46C0A"/>
                </a:solidFill>
              </a:rPr>
              <a:t>Why sub-categorization?</a:t>
            </a:r>
            <a:endParaRPr lang="en-US" sz="2000" dirty="0">
              <a:solidFill>
                <a:srgbClr val="E46C0A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" y="5998270"/>
            <a:ext cx="233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Better head detector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09600" y="6333550"/>
            <a:ext cx="372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Extra information (looking direction)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5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121" y="719248"/>
            <a:ext cx="2573777" cy="2286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540" y="-176422"/>
            <a:ext cx="8229600" cy="1143000"/>
          </a:xfrm>
        </p:spPr>
        <p:txBody>
          <a:bodyPr/>
          <a:lstStyle/>
          <a:p>
            <a:r>
              <a:rPr lang="en-US" dirty="0" smtClean="0"/>
              <a:t>Sub-categorization with Clustering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11761" y="3509764"/>
            <a:ext cx="2572760" cy="2490986"/>
            <a:chOff x="111761" y="3621524"/>
            <a:chExt cx="2572760" cy="24909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61" y="3826510"/>
              <a:ext cx="2572760" cy="2286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6720" y="3621524"/>
              <a:ext cx="1966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K-means clustering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39586" y="3292832"/>
            <a:ext cx="3199176" cy="2707918"/>
            <a:chOff x="2939586" y="3404592"/>
            <a:chExt cx="3199176" cy="27079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5240" y="3826510"/>
              <a:ext cx="2564682" cy="228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39586" y="3404592"/>
              <a:ext cx="31991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Max-margin clustering</a:t>
              </a:r>
            </a:p>
            <a:p>
              <a:pPr algn="ctr"/>
              <a:r>
                <a:rPr lang="en-US" sz="1400" dirty="0" smtClean="0"/>
                <a:t>(e.g., </a:t>
              </a:r>
              <a:r>
                <a:rPr lang="en-US" sz="1400" dirty="0" err="1"/>
                <a:t>Xu</a:t>
              </a:r>
              <a:r>
                <a:rPr lang="en-US" sz="1400" dirty="0"/>
                <a:t> </a:t>
              </a:r>
              <a:r>
                <a:rPr lang="en-US" sz="1400" i="1" dirty="0"/>
                <a:t>et al.</a:t>
              </a:r>
              <a:r>
                <a:rPr lang="en-US" sz="1400" dirty="0"/>
                <a:t> </a:t>
              </a:r>
              <a:r>
                <a:rPr lang="fr-FR" sz="1400" dirty="0" smtClean="0"/>
                <a:t>‘</a:t>
              </a:r>
              <a:r>
                <a:rPr lang="en-US" sz="1400" dirty="0" smtClean="0"/>
                <a:t>04, Hoai &amp; De la Torre ‘12)</a:t>
              </a:r>
              <a:endParaRPr lang="en-US" sz="1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38762" y="3027563"/>
            <a:ext cx="2866297" cy="2973187"/>
            <a:chOff x="6253062" y="3027563"/>
            <a:chExt cx="2866297" cy="29731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1282" y="3714750"/>
              <a:ext cx="2573777" cy="2286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253062" y="3027563"/>
              <a:ext cx="286629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SVMs with latent variables (Latent SVM) </a:t>
              </a:r>
              <a:r>
                <a:rPr lang="en-US" sz="1400" dirty="0" smtClean="0"/>
                <a:t>(e.g</a:t>
              </a:r>
              <a:r>
                <a:rPr lang="en-US" sz="1400" dirty="0"/>
                <a:t>., Andrews </a:t>
              </a:r>
              <a:r>
                <a:rPr lang="en-US" sz="1400" i="1" dirty="0"/>
                <a:t>et al</a:t>
              </a:r>
              <a:r>
                <a:rPr lang="en-US" sz="1400" dirty="0"/>
                <a:t>. </a:t>
              </a:r>
              <a:r>
                <a:rPr lang="fr-FR" sz="1400" dirty="0" smtClean="0"/>
                <a:t>‘</a:t>
              </a:r>
              <a:r>
                <a:rPr lang="en-US" sz="1400" dirty="0" smtClean="0"/>
                <a:t>03</a:t>
              </a:r>
              <a:r>
                <a:rPr lang="en-US" sz="1400" dirty="0"/>
                <a:t>, 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Felzenszwalb</a:t>
              </a:r>
              <a:r>
                <a:rPr lang="en-US" sz="1400" dirty="0" smtClean="0"/>
                <a:t> </a:t>
              </a:r>
              <a:r>
                <a:rPr lang="en-US" sz="1400" i="1" dirty="0"/>
                <a:t>et al</a:t>
              </a:r>
              <a:r>
                <a:rPr lang="en-US" sz="1400" dirty="0"/>
                <a:t>. </a:t>
              </a:r>
              <a:r>
                <a:rPr lang="fr-FR" sz="1400" dirty="0" smtClean="0"/>
                <a:t>‘</a:t>
              </a:r>
              <a:r>
                <a:rPr lang="en-US" sz="1400" dirty="0" smtClean="0"/>
                <a:t>10) </a:t>
              </a:r>
              <a:endParaRPr lang="en-US" sz="1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33450" y="1259840"/>
            <a:ext cx="1163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ata from </a:t>
            </a:r>
          </a:p>
          <a:p>
            <a:r>
              <a:rPr lang="en-US" dirty="0" smtClean="0"/>
              <a:t>a category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26490" y="5904190"/>
            <a:ext cx="3061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Suitable for tasks requiring</a:t>
            </a:r>
          </a:p>
          <a:p>
            <a:r>
              <a:rPr lang="en-US" dirty="0"/>
              <a:t>s</a:t>
            </a:r>
            <a:r>
              <a:rPr lang="en-US" dirty="0" smtClean="0"/>
              <a:t>eparation between positive &amp; </a:t>
            </a:r>
          </a:p>
          <a:p>
            <a:r>
              <a:rPr lang="en-US" dirty="0"/>
              <a:t>n</a:t>
            </a:r>
            <a:r>
              <a:rPr lang="en-US" dirty="0" smtClean="0"/>
              <a:t>egative (e.g., detection)</a:t>
            </a:r>
          </a:p>
        </p:txBody>
      </p:sp>
    </p:spTree>
    <p:extLst>
      <p:ext uri="{BB962C8B-B14F-4D97-AF65-F5344CB8AC3E}">
        <p14:creationId xmlns:p14="http://schemas.microsoft.com/office/powerpoint/2010/main" val="73140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03" y="-176422"/>
            <a:ext cx="884462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Latent SVM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2133600"/>
            <a:ext cx="3767397" cy="3276600"/>
            <a:chOff x="2514600" y="1524000"/>
            <a:chExt cx="3767397" cy="3276600"/>
          </a:xfrm>
        </p:grpSpPr>
        <p:sp>
          <p:nvSpPr>
            <p:cNvPr id="8" name="Rectangle 7"/>
            <p:cNvSpPr/>
            <p:nvPr/>
          </p:nvSpPr>
          <p:spPr>
            <a:xfrm rot="21024054">
              <a:off x="2667728" y="2917782"/>
              <a:ext cx="3503743" cy="30292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743619" y="3525300"/>
              <a:ext cx="3504781" cy="361142"/>
              <a:chOff x="838619" y="3086049"/>
              <a:chExt cx="3855984" cy="397873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838619" y="3086049"/>
                <a:ext cx="3855984" cy="397873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>
                <a:stCxn id="49" idx="1"/>
                <a:endCxn id="49" idx="3"/>
              </p:cNvCxnSpPr>
              <p:nvPr/>
            </p:nvCxnSpPr>
            <p:spPr>
              <a:xfrm rot="10800000" flipH="1">
                <a:off x="838619" y="3284986"/>
                <a:ext cx="3855984" cy="1588"/>
              </a:xfrm>
              <a:prstGeom prst="line">
                <a:avLst/>
              </a:prstGeom>
              <a:ln w="381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5334000" y="3770772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8200" y="3697069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93786" y="3505441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95603" y="4114800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67400" y="4154269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33803" y="3620869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/>
            <p:cNvCxnSpPr>
              <a:stCxn id="8" idx="1"/>
              <a:endCxn id="8" idx="3"/>
            </p:cNvCxnSpPr>
            <p:nvPr/>
          </p:nvCxnSpPr>
          <p:spPr>
            <a:xfrm rot="10800000" flipH="1">
              <a:off x="2692257" y="2777117"/>
              <a:ext cx="3454686" cy="584260"/>
            </a:xfrm>
            <a:prstGeom prst="line">
              <a:avLst/>
            </a:prstGeom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557203" y="1828800"/>
              <a:ext cx="2548197" cy="2590800"/>
              <a:chOff x="652203" y="1524000"/>
              <a:chExt cx="2548197" cy="25908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652203" y="1524000"/>
                <a:ext cx="2548197" cy="2590800"/>
                <a:chOff x="277325" y="1182469"/>
                <a:chExt cx="2548197" cy="2590800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2410925" y="1182469"/>
                  <a:ext cx="41459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572725" y="1602938"/>
                  <a:ext cx="41459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368322" y="1831538"/>
                  <a:ext cx="41459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82125" y="1831538"/>
                  <a:ext cx="41459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1225322" y="3011269"/>
                  <a:ext cx="41459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837817" y="3126938"/>
                  <a:ext cx="41459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77325" y="2858869"/>
                  <a:ext cx="41459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2209800" y="1524000"/>
                <a:ext cx="4145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+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43400" y="2145172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4600" y="2819400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743200" y="2451798"/>
              <a:ext cx="3352771" cy="1418748"/>
              <a:chOff x="2743200" y="2451798"/>
              <a:chExt cx="3352771" cy="1418748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638800" y="2985198"/>
                <a:ext cx="38097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dirty="0" smtClean="0">
                    <a:solidFill>
                      <a:srgbClr val="0000FF"/>
                    </a:solidFill>
                  </a:rPr>
                  <a:t>-</a:t>
                </a:r>
                <a:endParaRPr lang="en-US" sz="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953000" y="2680398"/>
                <a:ext cx="38097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dirty="0" smtClean="0">
                    <a:solidFill>
                      <a:srgbClr val="0000FF"/>
                    </a:solidFill>
                  </a:rPr>
                  <a:t>-</a:t>
                </a:r>
                <a:endParaRPr lang="en-US" sz="5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32" name="Group 61"/>
              <p:cNvGrpSpPr/>
              <p:nvPr/>
            </p:nvGrpSpPr>
            <p:grpSpPr>
              <a:xfrm>
                <a:off x="2743200" y="2451798"/>
                <a:ext cx="3352771" cy="1418748"/>
                <a:chOff x="1905000" y="1881426"/>
                <a:chExt cx="3352771" cy="1418748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2971829" y="2438400"/>
                  <a:ext cx="380971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0" dirty="0" smtClean="0">
                      <a:solidFill>
                        <a:srgbClr val="0000FF"/>
                      </a:solidFill>
                    </a:rPr>
                    <a:t>-</a:t>
                  </a:r>
                  <a:endParaRPr lang="en-US" sz="5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438429" y="2286000"/>
                  <a:ext cx="380971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0" dirty="0" smtClean="0">
                      <a:solidFill>
                        <a:srgbClr val="0000FF"/>
                      </a:solidFill>
                    </a:rPr>
                    <a:t>-</a:t>
                  </a:r>
                  <a:endParaRPr lang="en-US" sz="5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876800" y="1881426"/>
                  <a:ext cx="380971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0" dirty="0" smtClean="0">
                      <a:solidFill>
                        <a:srgbClr val="0000FF"/>
                      </a:solidFill>
                    </a:rPr>
                    <a:t>-</a:t>
                  </a:r>
                  <a:endParaRPr lang="en-US" sz="5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905000" y="2414826"/>
                  <a:ext cx="380971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0" dirty="0" smtClean="0">
                      <a:solidFill>
                        <a:srgbClr val="0000FF"/>
                      </a:solidFill>
                    </a:rPr>
                    <a:t>-</a:t>
                  </a:r>
                  <a:endParaRPr lang="en-US" sz="5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810000" y="2338626"/>
                  <a:ext cx="380971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0" dirty="0" smtClean="0">
                      <a:solidFill>
                        <a:srgbClr val="0000FF"/>
                      </a:solidFill>
                    </a:rPr>
                    <a:t>-</a:t>
                  </a:r>
                  <a:endParaRPr lang="en-US" sz="5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352800" y="2133600"/>
                  <a:ext cx="380971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0" dirty="0" smtClean="0">
                      <a:solidFill>
                        <a:srgbClr val="0000FF"/>
                      </a:solidFill>
                    </a:rPr>
                    <a:t>-</a:t>
                  </a:r>
                  <a:endParaRPr lang="en-US" sz="5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4572029" y="2186226"/>
                  <a:ext cx="380971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0" dirty="0" smtClean="0">
                      <a:solidFill>
                        <a:srgbClr val="0000FF"/>
                      </a:solidFill>
                    </a:rPr>
                    <a:t>-</a:t>
                  </a:r>
                  <a:endParaRPr lang="en-US" sz="50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2785803" y="2782669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10000" y="1524000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38203" y="3581400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76603" y="4154269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81403" y="3962400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53000" y="3810000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09803" y="1524000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10000" y="1792069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91000" y="2401669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37" y="2027200"/>
            <a:ext cx="365760" cy="374469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896907" y="2310391"/>
            <a:ext cx="718513" cy="3017668"/>
            <a:chOff x="896907" y="2310391"/>
            <a:chExt cx="718513" cy="3017668"/>
          </a:xfrm>
        </p:grpSpPr>
        <p:cxnSp>
          <p:nvCxnSpPr>
            <p:cNvPr id="52" name="Straight Arrow Connector 51"/>
            <p:cNvCxnSpPr/>
            <p:nvPr/>
          </p:nvCxnSpPr>
          <p:spPr>
            <a:xfrm flipH="1" flipV="1">
              <a:off x="1178560" y="2611127"/>
              <a:ext cx="187810" cy="1149486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435677" y="4327746"/>
              <a:ext cx="0" cy="738185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4" name="Picture 6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07" y="2310391"/>
              <a:ext cx="400746" cy="219456"/>
            </a:xfrm>
            <a:prstGeom prst="rect">
              <a:avLst/>
            </a:prstGeom>
          </p:spPr>
        </p:pic>
        <p:pic>
          <p:nvPicPr>
            <p:cNvPr id="65" name="Picture 6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33" y="5108603"/>
              <a:ext cx="410287" cy="219456"/>
            </a:xfrm>
            <a:prstGeom prst="rect">
              <a:avLst/>
            </a:prstGeom>
          </p:spPr>
        </p:pic>
      </p:grpSp>
      <p:sp>
        <p:nvSpPr>
          <p:cNvPr id="80" name="TextBox 79"/>
          <p:cNvSpPr txBox="1"/>
          <p:nvPr/>
        </p:nvSpPr>
        <p:spPr>
          <a:xfrm>
            <a:off x="4381500" y="5787727"/>
            <a:ext cx="4747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Often leads to cluster degeneration: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a few clusters claim most data points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0" y="3740983"/>
            <a:ext cx="378785" cy="297617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896907" y="966578"/>
            <a:ext cx="3164787" cy="1424932"/>
            <a:chOff x="896907" y="966578"/>
            <a:chExt cx="3164787" cy="1424932"/>
          </a:xfrm>
        </p:grpSpPr>
        <p:pic>
          <p:nvPicPr>
            <p:cNvPr id="53" name="Picture 52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21" y="2116570"/>
              <a:ext cx="1753673" cy="27494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896907" y="966578"/>
              <a:ext cx="19700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latent variable </a:t>
              </a:r>
            </a:p>
            <a:p>
              <a:r>
                <a:rPr lang="en-US" dirty="0" smtClean="0"/>
                <a:t>for positive sample</a:t>
              </a:r>
              <a:endParaRPr lang="en-US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2209800" y="1524000"/>
              <a:ext cx="304800" cy="6096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511713" y="999589"/>
            <a:ext cx="2370986" cy="2741394"/>
            <a:chOff x="3511713" y="999589"/>
            <a:chExt cx="2370986" cy="2741394"/>
          </a:xfrm>
        </p:grpSpPr>
        <p:sp>
          <p:nvSpPr>
            <p:cNvPr id="72" name="TextBox 71"/>
            <p:cNvSpPr txBox="1"/>
            <p:nvPr/>
          </p:nvSpPr>
          <p:spPr>
            <a:xfrm>
              <a:off x="3843597" y="999589"/>
              <a:ext cx="2039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latent variable </a:t>
              </a:r>
            </a:p>
            <a:p>
              <a:r>
                <a:rPr lang="en-US" dirty="0" smtClean="0"/>
                <a:t>for negative sample</a:t>
              </a:r>
              <a:endParaRPr lang="en-US" dirty="0"/>
            </a:p>
          </p:txBody>
        </p:sp>
        <p:cxnSp>
          <p:nvCxnSpPr>
            <p:cNvPr id="78" name="Straight Arrow Connector 77"/>
            <p:cNvCxnSpPr>
              <a:endCxn id="3" idx="0"/>
            </p:cNvCxnSpPr>
            <p:nvPr/>
          </p:nvCxnSpPr>
          <p:spPr>
            <a:xfrm flipH="1">
              <a:off x="3511713" y="1645920"/>
              <a:ext cx="821488" cy="2095063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363285" y="1881723"/>
            <a:ext cx="4257107" cy="1350320"/>
            <a:chOff x="4363285" y="1767423"/>
            <a:chExt cx="4257107" cy="1350320"/>
          </a:xfrm>
        </p:grpSpPr>
        <p:sp>
          <p:nvSpPr>
            <p:cNvPr id="87" name="TextBox 86"/>
            <p:cNvSpPr txBox="1"/>
            <p:nvPr/>
          </p:nvSpPr>
          <p:spPr>
            <a:xfrm>
              <a:off x="4363285" y="1767423"/>
              <a:ext cx="12416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rPr>
                <a:t>Objective: 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713250" y="2102080"/>
              <a:ext cx="3236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2000" dirty="0">
                  <a:latin typeface="Calibri"/>
                  <a:cs typeface="Calibri"/>
                </a:rPr>
                <a:t>Optimize SVM </a:t>
              </a:r>
              <a:r>
                <a:rPr lang="en-US" sz="2000" dirty="0" smtClean="0">
                  <a:latin typeface="Calibri"/>
                  <a:cs typeface="Calibri"/>
                </a:rPr>
                <a:t>parameters</a:t>
              </a:r>
            </a:p>
            <a:p>
              <a:pPr marL="285750" indent="-285750">
                <a:buFontTx/>
                <a:buChar char="-"/>
              </a:pPr>
              <a:endParaRPr lang="en-US" sz="2000" dirty="0" smtClean="0">
                <a:latin typeface="Calibri"/>
                <a:cs typeface="Calibri"/>
              </a:endParaRPr>
            </a:p>
            <a:p>
              <a:pPr marL="285750" indent="-285750">
                <a:buFontTx/>
                <a:buChar char="-"/>
              </a:pPr>
              <a:r>
                <a:rPr lang="en-US" sz="2000" dirty="0" smtClean="0">
                  <a:latin typeface="Calibri"/>
                  <a:cs typeface="Calibri"/>
                </a:rPr>
                <a:t>Determine latent variables </a:t>
              </a:r>
            </a:p>
          </p:txBody>
        </p:sp>
        <p:pic>
          <p:nvPicPr>
            <p:cNvPr id="89" name="Picture 88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576" y="2753861"/>
              <a:ext cx="536283" cy="320040"/>
            </a:xfrm>
            <a:prstGeom prst="rect">
              <a:avLst/>
            </a:prstGeom>
          </p:spPr>
        </p:pic>
        <p:pic>
          <p:nvPicPr>
            <p:cNvPr id="96" name="Picture 95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126" y="2152888"/>
              <a:ext cx="629266" cy="31463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370832" y="3322813"/>
            <a:ext cx="4697790" cy="2479231"/>
            <a:chOff x="4370832" y="3322813"/>
            <a:chExt cx="4697790" cy="2479231"/>
          </a:xfrm>
        </p:grpSpPr>
        <p:sp>
          <p:nvSpPr>
            <p:cNvPr id="90" name="TextBox 89"/>
            <p:cNvSpPr txBox="1"/>
            <p:nvPr/>
          </p:nvSpPr>
          <p:spPr>
            <a:xfrm>
              <a:off x="4708651" y="3810039"/>
              <a:ext cx="4130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2000" dirty="0" smtClean="0">
                  <a:latin typeface="Calibri"/>
                  <a:cs typeface="Calibri"/>
                </a:rPr>
                <a:t>Given                             and             ,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370832" y="3322813"/>
              <a:ext cx="3764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rPr>
                <a:t>Iterative optimization, alternating: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728972" y="4808015"/>
              <a:ext cx="43396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2000" dirty="0" smtClean="0">
                  <a:latin typeface="Calibri"/>
                  <a:cs typeface="Calibri"/>
                </a:rPr>
                <a:t>Given            , update latent variables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37296" y="4286051"/>
              <a:ext cx="31403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u</a:t>
              </a:r>
              <a:r>
                <a:rPr lang="en-US" sz="2000" dirty="0" smtClean="0">
                  <a:latin typeface="Arial"/>
                  <a:cs typeface="Arial"/>
                </a:rPr>
                <a:t>pdate SVMs’ parameters </a:t>
              </a:r>
              <a:endParaRPr lang="en-US" sz="2000" dirty="0">
                <a:latin typeface="Arial"/>
                <a:cs typeface="Arial"/>
              </a:endParaRPr>
            </a:p>
          </p:txBody>
        </p:sp>
        <p:pic>
          <p:nvPicPr>
            <p:cNvPr id="95" name="Picture 94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152" y="3866026"/>
              <a:ext cx="631989" cy="307892"/>
            </a:xfrm>
            <a:prstGeom prst="rect">
              <a:avLst/>
            </a:prstGeom>
          </p:spPr>
        </p:pic>
        <p:pic>
          <p:nvPicPr>
            <p:cNvPr id="97" name="Picture 96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3646" y="4865513"/>
              <a:ext cx="629266" cy="314633"/>
            </a:xfrm>
            <a:prstGeom prst="rect">
              <a:avLst/>
            </a:prstGeom>
          </p:spPr>
        </p:pic>
        <p:pic>
          <p:nvPicPr>
            <p:cNvPr id="98" name="Picture 97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359" y="5230963"/>
              <a:ext cx="2514463" cy="571081"/>
            </a:xfrm>
            <a:prstGeom prst="rect">
              <a:avLst/>
            </a:prstGeom>
          </p:spPr>
        </p:pic>
        <p:pic>
          <p:nvPicPr>
            <p:cNvPr id="99" name="Picture 98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02" y="3841995"/>
              <a:ext cx="1470700" cy="347472"/>
            </a:xfrm>
            <a:prstGeom prst="rect">
              <a:avLst/>
            </a:prstGeom>
          </p:spPr>
        </p:pic>
        <p:pic>
          <p:nvPicPr>
            <p:cNvPr id="100" name="Picture 99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9053" y="4326025"/>
              <a:ext cx="629266" cy="314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91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 Degeneration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7420" y="1798920"/>
            <a:ext cx="749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Suppose Cluster 1 has many more members than Cluster 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80797" y="2353065"/>
            <a:ext cx="66607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charset="0"/>
              <a:buChar char=""/>
            </a:pPr>
            <a:r>
              <a:rPr lang="en-US" sz="2000" dirty="0" smtClean="0"/>
              <a:t>   It is much harder to separate Cluster 1 from negative data</a:t>
            </a:r>
          </a:p>
          <a:p>
            <a:pPr marL="285750" indent="-285750">
              <a:buFont typeface="Symbol" charset="0"/>
              <a:buChar char=""/>
            </a:pPr>
            <a:endParaRPr lang="en-US" sz="1400" dirty="0" smtClean="0"/>
          </a:p>
          <a:p>
            <a:pPr marL="285750" indent="-285750">
              <a:buFont typeface="Symbol" charset="0"/>
              <a:buChar char=""/>
            </a:pPr>
            <a:r>
              <a:rPr lang="en-US" dirty="0" smtClean="0"/>
              <a:t>  </a:t>
            </a:r>
            <a:r>
              <a:rPr lang="en-US" sz="2000" dirty="0" smtClean="0"/>
              <a:t> Cluster 1 has a much smaller margin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477520" y="1024543"/>
            <a:ext cx="7718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An explanation (not rigorous proof): the </a:t>
            </a:r>
            <a:r>
              <a:rPr lang="en-US" sz="3200" dirty="0" smtClean="0">
                <a:solidFill>
                  <a:srgbClr val="0000FF"/>
                </a:solidFill>
              </a:rPr>
              <a:t>big</a:t>
            </a:r>
            <a:r>
              <a:rPr lang="en-US" sz="2400" dirty="0" smtClean="0">
                <a:solidFill>
                  <a:srgbClr val="0000FF"/>
                </a:solidFill>
              </a:rPr>
              <a:t> gets </a:t>
            </a:r>
            <a:r>
              <a:rPr lang="en-US" sz="4000" dirty="0" smtClean="0">
                <a:solidFill>
                  <a:srgbClr val="0000FF"/>
                </a:solidFill>
              </a:rPr>
              <a:t>bigger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80797" y="4653329"/>
            <a:ext cx="2773608" cy="400110"/>
            <a:chOff x="980797" y="4653329"/>
            <a:chExt cx="2773608" cy="400110"/>
          </a:xfrm>
        </p:grpSpPr>
        <p:sp>
          <p:nvSpPr>
            <p:cNvPr id="11" name="TextBox 10"/>
            <p:cNvSpPr txBox="1"/>
            <p:nvPr/>
          </p:nvSpPr>
          <p:spPr>
            <a:xfrm>
              <a:off x="980797" y="4653329"/>
              <a:ext cx="437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ymbol" charset="0"/>
                <a:buChar char=""/>
              </a:pPr>
              <a:r>
                <a:rPr lang="en-US" sz="2000" dirty="0" smtClean="0">
                  <a:latin typeface="Arial"/>
                  <a:cs typeface="Arial"/>
                </a:rPr>
                <a:t> </a:t>
              </a:r>
              <a:endParaRPr lang="en-US" sz="2000" dirty="0">
                <a:latin typeface="Arial"/>
                <a:cs typeface="Arial"/>
              </a:endParaRP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762" y="4666029"/>
              <a:ext cx="2259643" cy="38442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980797" y="3377995"/>
            <a:ext cx="2342765" cy="640466"/>
            <a:chOff x="980797" y="3377995"/>
            <a:chExt cx="2342765" cy="640466"/>
          </a:xfrm>
        </p:grpSpPr>
        <p:pic>
          <p:nvPicPr>
            <p:cNvPr id="106" name="Picture 10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762" y="3377995"/>
              <a:ext cx="1828800" cy="64046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0797" y="3448255"/>
              <a:ext cx="437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ymbol" charset="0"/>
                <a:buChar char=""/>
              </a:pPr>
              <a:r>
                <a:rPr lang="en-US" sz="2000" dirty="0" smtClean="0">
                  <a:latin typeface="Arial"/>
                  <a:cs typeface="Arial"/>
                </a:rPr>
                <a:t> </a:t>
              </a:r>
              <a:endParaRPr lang="en-US" sz="2000" dirty="0"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0797" y="4095955"/>
            <a:ext cx="2362534" cy="404974"/>
            <a:chOff x="980797" y="4095955"/>
            <a:chExt cx="2362534" cy="404974"/>
          </a:xfrm>
        </p:grpSpPr>
        <p:pic>
          <p:nvPicPr>
            <p:cNvPr id="110" name="Picture 10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762" y="4190033"/>
              <a:ext cx="1848569" cy="31089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80797" y="4095955"/>
              <a:ext cx="437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ymbol" charset="0"/>
                <a:buChar char=""/>
              </a:pPr>
              <a:r>
                <a:rPr lang="en-US" sz="2000" dirty="0" smtClean="0">
                  <a:latin typeface="Arial"/>
                  <a:cs typeface="Arial"/>
                </a:rPr>
                <a:t> </a:t>
              </a:r>
              <a:endParaRPr lang="en-US" sz="2000" dirty="0">
                <a:latin typeface="Arial"/>
                <a:cs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3497" y="5241238"/>
            <a:ext cx="4819929" cy="411649"/>
            <a:chOff x="993497" y="5241238"/>
            <a:chExt cx="4819929" cy="411649"/>
          </a:xfrm>
        </p:grpSpPr>
        <p:sp>
          <p:nvSpPr>
            <p:cNvPr id="114" name="TextBox 113"/>
            <p:cNvSpPr txBox="1"/>
            <p:nvPr/>
          </p:nvSpPr>
          <p:spPr>
            <a:xfrm>
              <a:off x="1430020" y="5241238"/>
              <a:ext cx="43834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Big cluster will claim even more samples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3497" y="5252777"/>
              <a:ext cx="437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ymbol" charset="0"/>
                <a:buChar char=""/>
              </a:pPr>
              <a:r>
                <a:rPr lang="en-US" sz="2000" dirty="0" smtClean="0">
                  <a:latin typeface="Arial"/>
                  <a:cs typeface="Arial"/>
                </a:rPr>
                <a:t> </a:t>
              </a:r>
              <a:endParaRPr lang="en-US" sz="20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84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40" y="-176422"/>
            <a:ext cx="86667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Discriminative Sub-Categorization (DSC)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603" y="2553388"/>
            <a:ext cx="3473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To this formulation (called DSC)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701" y="1181276"/>
            <a:ext cx="4561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Change from the Latent SVM formulation: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738518" y="3141226"/>
            <a:ext cx="2355758" cy="461665"/>
            <a:chOff x="3885838" y="3181866"/>
            <a:chExt cx="2355758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4348480" y="3232666"/>
              <a:ext cx="189311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Margin violation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85838" y="318186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58838" y="1749306"/>
            <a:ext cx="2355758" cy="461665"/>
            <a:chOff x="3885838" y="3181866"/>
            <a:chExt cx="2355758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4348480" y="3232666"/>
              <a:ext cx="189311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Margin violation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85838" y="318186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865880" y="3904585"/>
            <a:ext cx="3131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Coupled with latent variable</a:t>
            </a:r>
            <a:endParaRPr lang="en-US" sz="2000" dirty="0">
              <a:solidFill>
                <a:srgbClr val="3366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205480" y="3592136"/>
            <a:ext cx="660400" cy="482024"/>
          </a:xfrm>
          <a:prstGeom prst="straightConnector1">
            <a:avLst/>
          </a:prstGeom>
          <a:ln w="28575" cmpd="sng">
            <a:solidFill>
              <a:srgbClr val="3366FF"/>
            </a:solidFill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" y="3001148"/>
            <a:ext cx="2846351" cy="816779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0" y="1583966"/>
            <a:ext cx="2852928" cy="9567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7603" y="3920430"/>
            <a:ext cx="6664037" cy="2274025"/>
            <a:chOff x="387003" y="3920430"/>
            <a:chExt cx="6664037" cy="2274025"/>
          </a:xfrm>
        </p:grpSpPr>
        <p:grpSp>
          <p:nvGrpSpPr>
            <p:cNvPr id="36" name="Group 35"/>
            <p:cNvGrpSpPr/>
            <p:nvPr/>
          </p:nvGrpSpPr>
          <p:grpSpPr>
            <a:xfrm>
              <a:off x="4038238" y="4756666"/>
              <a:ext cx="2355758" cy="461665"/>
              <a:chOff x="3885838" y="3181866"/>
              <a:chExt cx="2355758" cy="46166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348480" y="3232666"/>
                <a:ext cx="1893116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Margin violation</a:t>
                </a:r>
                <a:endParaRPr lang="en-US" sz="2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38" y="3181866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+</a:t>
                </a:r>
                <a:endParaRPr lang="en-US" sz="24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631089" y="4542508"/>
              <a:ext cx="4419951" cy="1651947"/>
              <a:chOff x="2631089" y="4542508"/>
              <a:chExt cx="4419951" cy="165194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631089" y="4542508"/>
                <a:ext cx="447391" cy="878747"/>
              </a:xfrm>
              <a:prstGeom prst="ellipse">
                <a:avLst/>
              </a:pr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422014" y="5794345"/>
                <a:ext cx="35364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3366FF"/>
                    </a:solidFill>
                  </a:rPr>
                  <a:t>Proportion of samples in Cluster</a:t>
                </a:r>
                <a:endParaRPr lang="en-US" sz="2000" dirty="0">
                  <a:solidFill>
                    <a:srgbClr val="3366FF"/>
                  </a:solidFill>
                </a:endParaRPr>
              </a:p>
            </p:txBody>
          </p:sp>
          <p:cxnSp>
            <p:nvCxnSpPr>
              <p:cNvPr id="40" name="Straight Arrow Connector 39"/>
              <p:cNvCxnSpPr>
                <a:endCxn id="39" idx="1"/>
              </p:cNvCxnSpPr>
              <p:nvPr/>
            </p:nvCxnSpPr>
            <p:spPr>
              <a:xfrm>
                <a:off x="2961278" y="5342801"/>
                <a:ext cx="460736" cy="651599"/>
              </a:xfrm>
              <a:prstGeom prst="straightConnector1">
                <a:avLst/>
              </a:prstGeom>
              <a:ln w="28575" cmpd="sng">
                <a:solidFill>
                  <a:srgbClr val="3366FF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2" name="Picture 41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800" y="5892800"/>
                <a:ext cx="142240" cy="284480"/>
              </a:xfrm>
              <a:prstGeom prst="rect">
                <a:avLst/>
              </a:prstGeom>
            </p:spPr>
          </p:pic>
        </p:grp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199" y="4542508"/>
              <a:ext cx="2772093" cy="884202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87003" y="3920430"/>
              <a:ext cx="22531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DSC is equivalent to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00800" y="1965919"/>
            <a:ext cx="2639201" cy="1323439"/>
            <a:chOff x="6489700" y="1965919"/>
            <a:chExt cx="2639201" cy="1323439"/>
          </a:xfrm>
        </p:grpSpPr>
        <p:sp>
          <p:nvSpPr>
            <p:cNvPr id="10" name="TextBox 9"/>
            <p:cNvSpPr txBox="1"/>
            <p:nvPr/>
          </p:nvSpPr>
          <p:spPr>
            <a:xfrm>
              <a:off x="6489700" y="1965919"/>
              <a:ext cx="2639201" cy="1323439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k</a:t>
              </a:r>
              <a:r>
                <a:rPr lang="en-US" sz="2000" dirty="0" smtClean="0"/>
                <a:t>: # of clusters</a:t>
              </a:r>
            </a:p>
            <a:p>
              <a:r>
                <a:rPr lang="en-US" sz="2000" dirty="0" smtClean="0"/>
                <a:t>n: # of positive samples 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: cluster assignment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  : SVM parameter</a:t>
              </a: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550" y="2705100"/>
              <a:ext cx="228600" cy="203200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433" y="3026548"/>
              <a:ext cx="347133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98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141" y="2231998"/>
            <a:ext cx="2210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To DSC formulation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461" y="1110046"/>
            <a:ext cx="431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Change from Latent SVM formulation: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1" y="1609368"/>
            <a:ext cx="2547619" cy="578612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2" y="2851150"/>
            <a:ext cx="6073138" cy="58211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1140" y="3597850"/>
            <a:ext cx="4086225" cy="1060463"/>
            <a:chOff x="243540" y="3597850"/>
            <a:chExt cx="4086225" cy="1060463"/>
          </a:xfrm>
        </p:grpSpPr>
        <p:sp>
          <p:nvSpPr>
            <p:cNvPr id="14" name="TextBox 13"/>
            <p:cNvSpPr txBox="1"/>
            <p:nvPr/>
          </p:nvSpPr>
          <p:spPr>
            <a:xfrm>
              <a:off x="243540" y="3597850"/>
              <a:ext cx="40862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E46C0A"/>
                  </a:solidFill>
                </a:rPr>
                <a:t>Similarity between DSC and K-means:</a:t>
              </a: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281" y="4077910"/>
              <a:ext cx="3291840" cy="580403"/>
            </a:xfrm>
            <a:prstGeom prst="rect">
              <a:avLst/>
            </a:prstGeom>
          </p:spPr>
        </p:pic>
      </p:grp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9" y="4921265"/>
            <a:ext cx="4343893" cy="5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5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Experiment: Sub-categorization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65" y="4019175"/>
            <a:ext cx="4114800" cy="2769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520" y="1222692"/>
            <a:ext cx="41148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520" y="4721860"/>
            <a:ext cx="4114800" cy="149564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52220" y="1258148"/>
            <a:ext cx="3380256" cy="2147935"/>
            <a:chOff x="2209800" y="371593"/>
            <a:chExt cx="4048816" cy="2600207"/>
          </a:xfrm>
        </p:grpSpPr>
        <p:pic>
          <p:nvPicPr>
            <p:cNvPr id="9" name="Picture 8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9213" y="2173939"/>
              <a:ext cx="697744" cy="70003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0" name="Picture 9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8663" y="892365"/>
              <a:ext cx="690246" cy="69697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1" name="Picture 10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00190" y="2274828"/>
              <a:ext cx="690246" cy="69697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43470" y="542349"/>
              <a:ext cx="697107" cy="702968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64184" y="851847"/>
              <a:ext cx="690246" cy="69697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4" name="Picture 13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64377" y="1180451"/>
              <a:ext cx="694239" cy="69423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5" name="Picture 14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88657" y="1106093"/>
              <a:ext cx="694239" cy="69423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6" name="Picture 15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73793" y="1627652"/>
              <a:ext cx="694239" cy="69423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7" name="Picture 16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89138" y="1441705"/>
              <a:ext cx="694239" cy="69423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8" name="Picture 17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54752" y="542349"/>
              <a:ext cx="693185" cy="70003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9" name="Picture 18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17193" y="1869685"/>
              <a:ext cx="693185" cy="70003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20" name="Picture 19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146839" y="1969453"/>
              <a:ext cx="693185" cy="70003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21" name="Picture 20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096959" y="2164245"/>
              <a:ext cx="702129" cy="70003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51761" y="547186"/>
              <a:ext cx="695195" cy="695195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106832" y="1066788"/>
              <a:ext cx="695195" cy="695195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9800" y="1527569"/>
              <a:ext cx="695195" cy="695195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779362" y="371593"/>
              <a:ext cx="695195" cy="695195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26" name="Picture 25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435019" y="855162"/>
              <a:ext cx="697744" cy="70003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27" name="Picture 26"/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132763" y="1506433"/>
              <a:ext cx="697744" cy="70003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28" name="Picture 27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556123" y="2000948"/>
              <a:ext cx="697744" cy="70003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sp>
        <p:nvSpPr>
          <p:cNvPr id="29" name="TextBox 28"/>
          <p:cNvSpPr txBox="1"/>
          <p:nvPr/>
        </p:nvSpPr>
        <p:spPr>
          <a:xfrm>
            <a:off x="148936" y="792072"/>
            <a:ext cx="3489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 images from TVHI dataset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48936" y="3547945"/>
            <a:ext cx="3069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HOG weight vectors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682013" y="4331910"/>
            <a:ext cx="2043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Low-score images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683760" y="799722"/>
            <a:ext cx="2091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High-score images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307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Experiment: DSC versus LSVM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47" y="1605280"/>
            <a:ext cx="4114800" cy="1424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60" y="1605280"/>
            <a:ext cx="4114800" cy="1424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3579935"/>
            <a:ext cx="4114800" cy="2769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60" y="3579936"/>
            <a:ext cx="4114800" cy="2769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5461" y="941271"/>
            <a:ext cx="1270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DSC (ours)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7163" y="6288553"/>
            <a:ext cx="1898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6 sub-categories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181" y="2968674"/>
            <a:ext cx="1898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3 sub-categories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8901" y="2968674"/>
            <a:ext cx="1898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3 sub-categories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63003" y="6277905"/>
            <a:ext cx="1898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6 sub-categories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612640" y="1178561"/>
            <a:ext cx="0" cy="5364479"/>
          </a:xfrm>
          <a:prstGeom prst="line">
            <a:avLst/>
          </a:prstGeom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8421" y="941271"/>
            <a:ext cx="1390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Latent SVM</a:t>
            </a:r>
          </a:p>
        </p:txBody>
      </p:sp>
    </p:spTree>
    <p:extLst>
      <p:ext uri="{BB962C8B-B14F-4D97-AF65-F5344CB8AC3E}">
        <p14:creationId xmlns:p14="http://schemas.microsoft.com/office/powerpoint/2010/main" val="37380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75489</TotalTime>
  <Words>809</Words>
  <Application>Microsoft Macintosh PowerPoint</Application>
  <PresentationFormat>On-screen Show (4:3)</PresentationFormat>
  <Paragraphs>258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Discriminative Sub-categorization</vt:lpstr>
      <vt:lpstr>Sub-categorization</vt:lpstr>
      <vt:lpstr>Sub-categorization with Clustering</vt:lpstr>
      <vt:lpstr>Latent SVM</vt:lpstr>
      <vt:lpstr>Cluster Degeneration</vt:lpstr>
      <vt:lpstr>Discriminative Sub-Categorization (DSC)</vt:lpstr>
      <vt:lpstr>Cluster Assignment</vt:lpstr>
      <vt:lpstr>Experiment: Sub-categorization Result</vt:lpstr>
      <vt:lpstr>Experiment: DSC versus LSVM</vt:lpstr>
      <vt:lpstr>Experiment: DSC for Object Detection</vt:lpstr>
      <vt:lpstr>Experiment: Comparison with k-means</vt:lpstr>
      <vt:lpstr>Experiment: Numerical Analysis</vt:lpstr>
      <vt:lpstr>Experiment: Cluster Purity</vt:lpstr>
      <vt:lpstr>Summary</vt:lpstr>
    </vt:vector>
  </TitlesOfParts>
  <Manager/>
  <Company>Carnegie Mellon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videos for behavior assessment</dc:title>
  <dc:subject/>
  <dc:creator>Minh Hoai Nguyen</dc:creator>
  <cp:keywords/>
  <dc:description/>
  <cp:lastModifiedBy>Minh Hoai Nguyen</cp:lastModifiedBy>
  <cp:revision>647</cp:revision>
  <cp:lastPrinted>2012-09-18T22:22:12Z</cp:lastPrinted>
  <dcterms:created xsi:type="dcterms:W3CDTF">2012-03-31T18:17:02Z</dcterms:created>
  <dcterms:modified xsi:type="dcterms:W3CDTF">2013-06-23T13:12:24Z</dcterms:modified>
  <cp:category/>
</cp:coreProperties>
</file>