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064" autoAdjust="0"/>
  </p:normalViewPr>
  <p:slideViewPr>
    <p:cSldViewPr snapToGrid="0">
      <p:cViewPr varScale="1">
        <p:scale>
          <a:sx n="140" d="100"/>
          <a:sy n="140" d="100"/>
        </p:scale>
        <p:origin x="106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599D-AA6E-42A3-9DB7-26B1A79DB723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26490-BBC5-42E9-B9F6-75704A75D9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668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My</a:t>
            </a:r>
            <a:r>
              <a:rPr lang="en-US" altLang="zh-CN" baseline="0" dirty="0" smtClean="0"/>
              <a:t> name is Zekun Zhang, and I am glad to present this BMVC 2021 poster to you, exemplar based early event prediction in videos.</a:t>
            </a:r>
          </a:p>
          <a:p>
            <a:r>
              <a:rPr lang="en-US" altLang="zh-CN" baseline="0" dirty="0" smtClean="0"/>
              <a:t>This research is conducted by researchers in stony brook university.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26490-BBC5-42E9-B9F6-75704A75D97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194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Generally speaking, video prediction is a difficult </a:t>
            </a:r>
            <a:r>
              <a:rPr lang="en-US" altLang="zh-CN" dirty="0" smtClean="0"/>
              <a:t>task,</a:t>
            </a:r>
            <a:r>
              <a:rPr lang="en-US" altLang="zh-CN" baseline="0" dirty="0" smtClean="0"/>
              <a:t> because f</a:t>
            </a:r>
            <a:r>
              <a:rPr lang="en-US" altLang="zh-CN" dirty="0" smtClean="0"/>
              <a:t>uture </a:t>
            </a:r>
            <a:r>
              <a:rPr lang="en-US" altLang="zh-CN" dirty="0" smtClean="0"/>
              <a:t>always</a:t>
            </a:r>
            <a:r>
              <a:rPr lang="en-US" altLang="zh-CN" baseline="0" dirty="0" smtClean="0"/>
              <a:t> has some randomness to </a:t>
            </a:r>
            <a:r>
              <a:rPr lang="en-US" altLang="zh-CN" baseline="0" dirty="0" smtClean="0"/>
              <a:t>it. By </a:t>
            </a:r>
            <a:r>
              <a:rPr lang="en-US" altLang="zh-CN" baseline="0" dirty="0" smtClean="0"/>
              <a:t>nature it is more difficult than recognition or detection.</a:t>
            </a:r>
          </a:p>
          <a:p>
            <a:pPr marL="0" indent="0">
              <a:buFontTx/>
              <a:buNone/>
            </a:pPr>
            <a:r>
              <a:rPr lang="en-US" altLang="zh-CN" dirty="0" smtClean="0"/>
              <a:t>On top of that,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the target event we are interested</a:t>
            </a:r>
            <a:r>
              <a:rPr lang="en-US" altLang="zh-CN" baseline="0" dirty="0" smtClean="0"/>
              <a:t> in can be quite sparse in the whole video stream. </a:t>
            </a:r>
            <a:r>
              <a:rPr lang="en-US" altLang="zh-CN" baseline="0" dirty="0" smtClean="0"/>
              <a:t>We usually only have this sparse training signal when learn a predictor. </a:t>
            </a:r>
            <a:r>
              <a:rPr lang="en-US" altLang="zh-CN" baseline="0" dirty="0" smtClean="0"/>
              <a:t>This </a:t>
            </a:r>
            <a:r>
              <a:rPr lang="en-US" altLang="zh-CN" baseline="0" dirty="0" smtClean="0"/>
              <a:t>poses difficulties for model to be optimized.</a:t>
            </a:r>
          </a:p>
          <a:p>
            <a:pPr marL="0" indent="0">
              <a:buFontTx/>
              <a:buNone/>
            </a:pPr>
            <a:r>
              <a:rPr lang="en-US" altLang="zh-CN" baseline="0" dirty="0" smtClean="0"/>
              <a:t>And not </a:t>
            </a:r>
            <a:r>
              <a:rPr lang="en-US" altLang="zh-CN" baseline="0" dirty="0" smtClean="0"/>
              <a:t>all target events are equally predictable. If we mount a camera inside a room and use it to predict if the door will be opened. It is only possible when the door is opened from the </a:t>
            </a:r>
            <a:r>
              <a:rPr lang="en-US" altLang="zh-CN" baseline="0" dirty="0" smtClean="0"/>
              <a:t>inside.</a:t>
            </a:r>
          </a:p>
          <a:p>
            <a:pPr marL="0" indent="0">
              <a:buFontTx/>
              <a:buNone/>
            </a:pPr>
            <a:r>
              <a:rPr lang="en-US" altLang="zh-CN" baseline="0" dirty="0" smtClean="0"/>
              <a:t>It </a:t>
            </a:r>
            <a:r>
              <a:rPr lang="en-US" altLang="zh-CN" baseline="0" dirty="0" smtClean="0"/>
              <a:t>is important to consider this during learning, because fitting to unpredictable events can be harmful to overall performance</a:t>
            </a:r>
            <a:r>
              <a:rPr lang="en-US" altLang="zh-CN" baseline="0" dirty="0" smtClean="0"/>
              <a:t>.</a:t>
            </a: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26490-BBC5-42E9-B9F6-75704A75D97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586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zh-CN" dirty="0" smtClean="0"/>
              <a:t>This means a </a:t>
            </a:r>
            <a:r>
              <a:rPr lang="en-US" altLang="zh-CN" baseline="0" dirty="0" smtClean="0"/>
              <a:t>straight forward prediction model is </a:t>
            </a:r>
            <a:r>
              <a:rPr lang="en-US" altLang="zh-CN" baseline="0" dirty="0" smtClean="0"/>
              <a:t>not guaranteed to work.</a:t>
            </a:r>
          </a:p>
          <a:p>
            <a:pPr marL="0" indent="0">
              <a:buFontTx/>
              <a:buNone/>
            </a:pPr>
            <a:r>
              <a:rPr lang="en-US" altLang="zh-CN" baseline="0" dirty="0" smtClean="0"/>
              <a:t>First, large models are </a:t>
            </a:r>
            <a:r>
              <a:rPr lang="en-US" altLang="zh-CN" baseline="0" dirty="0" smtClean="0"/>
              <a:t>data and annotation hungry, while in many problems </a:t>
            </a:r>
            <a:r>
              <a:rPr lang="en-US" altLang="zh-CN" baseline="0" dirty="0" smtClean="0"/>
              <a:t>they </a:t>
            </a:r>
            <a:r>
              <a:rPr lang="en-US" altLang="zh-CN" baseline="0" dirty="0" smtClean="0"/>
              <a:t>are sparse.</a:t>
            </a:r>
          </a:p>
          <a:p>
            <a:pPr marL="0" indent="0">
              <a:buFontTx/>
              <a:buNone/>
            </a:pPr>
            <a:r>
              <a:rPr lang="en-US" altLang="zh-CN" baseline="0" dirty="0" smtClean="0"/>
              <a:t>Second, prediction models can </a:t>
            </a:r>
            <a:r>
              <a:rPr lang="en-US" altLang="zh-CN" baseline="0" dirty="0" smtClean="0"/>
              <a:t>be sensitive to unbalanced datasets, while in many cases the positive samples is much fewer than negatives.</a:t>
            </a:r>
          </a:p>
          <a:p>
            <a:pPr marL="0" indent="0">
              <a:buFontTx/>
              <a:buNone/>
            </a:pPr>
            <a:r>
              <a:rPr lang="en-US" altLang="zh-CN" baseline="0" dirty="0" smtClean="0"/>
              <a:t>Third, most models treat </a:t>
            </a:r>
            <a:r>
              <a:rPr lang="en-US" altLang="zh-CN" baseline="0" dirty="0" smtClean="0"/>
              <a:t>all training samples equally. If a training sample is not predictable, the model will still try to </a:t>
            </a:r>
            <a:r>
              <a:rPr lang="en-US" altLang="zh-CN" baseline="0" dirty="0" smtClean="0"/>
              <a:t>fit to it, that is not desirable.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26490-BBC5-42E9-B9F6-75704A75D97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2084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How to we tackle this problem?</a:t>
            </a:r>
            <a:r>
              <a:rPr lang="en-US" altLang="zh-CN" baseline="0" dirty="0" smtClean="0"/>
              <a:t> Here we have some samples in some sort of feature space.</a:t>
            </a:r>
          </a:p>
          <a:p>
            <a:r>
              <a:rPr lang="en-US" altLang="zh-CN" baseline="0" dirty="0" smtClean="0"/>
              <a:t>We have negative </a:t>
            </a:r>
            <a:r>
              <a:rPr lang="en-US" altLang="zh-CN" baseline="0" dirty="0" smtClean="0"/>
              <a:t>samples, the triangles, </a:t>
            </a:r>
            <a:r>
              <a:rPr lang="en-US" altLang="zh-CN" baseline="0" dirty="0" smtClean="0"/>
              <a:t>and positive </a:t>
            </a:r>
            <a:r>
              <a:rPr lang="en-US" altLang="zh-CN" baseline="0" dirty="0" smtClean="0"/>
              <a:t>samples, the stars.</a:t>
            </a:r>
          </a:p>
          <a:p>
            <a:r>
              <a:rPr lang="en-US" altLang="zh-CN" baseline="0" dirty="0" smtClean="0"/>
              <a:t>In </a:t>
            </a:r>
            <a:r>
              <a:rPr lang="en-US" altLang="zh-CN" baseline="0" dirty="0" smtClean="0"/>
              <a:t>our </a:t>
            </a:r>
            <a:r>
              <a:rPr lang="en-US" altLang="zh-CN" baseline="0" dirty="0" err="1" smtClean="0"/>
              <a:t>EnEx</a:t>
            </a:r>
            <a:r>
              <a:rPr lang="en-US" altLang="zh-CN" baseline="0" dirty="0" smtClean="0"/>
              <a:t> model</a:t>
            </a:r>
            <a:r>
              <a:rPr lang="en-US" altLang="zh-CN" baseline="0" dirty="0" smtClean="0"/>
              <a:t>, we learn </a:t>
            </a:r>
            <a:r>
              <a:rPr lang="en-US" altLang="zh-CN" baseline="0" dirty="0" smtClean="0"/>
              <a:t>an individual </a:t>
            </a:r>
            <a:r>
              <a:rPr lang="en-US" altLang="zh-CN" baseline="0" dirty="0" smtClean="0"/>
              <a:t>exemplar classifier from only one positive sample and many negative samples. </a:t>
            </a:r>
            <a:r>
              <a:rPr lang="en-US" altLang="zh-CN" baseline="0" dirty="0" smtClean="0"/>
              <a:t>The model is a kernel SVM, and we show that all the classifiers can be learned in one shot, so it is very efficient.</a:t>
            </a:r>
          </a:p>
          <a:p>
            <a:r>
              <a:rPr lang="en-US" altLang="zh-CN" baseline="0" dirty="0" smtClean="0"/>
              <a:t>Our </a:t>
            </a:r>
            <a:r>
              <a:rPr lang="en-US" altLang="zh-CN" baseline="0" dirty="0" smtClean="0"/>
              <a:t>model </a:t>
            </a:r>
            <a:r>
              <a:rPr lang="en-US" altLang="zh-CN" baseline="0" dirty="0" smtClean="0"/>
              <a:t>produces smooth </a:t>
            </a:r>
            <a:r>
              <a:rPr lang="en-US" altLang="zh-CN" baseline="0" dirty="0" smtClean="0"/>
              <a:t>decision </a:t>
            </a:r>
            <a:r>
              <a:rPr lang="en-US" altLang="zh-CN" baseline="0" dirty="0" smtClean="0"/>
              <a:t>boundaries, </a:t>
            </a:r>
            <a:r>
              <a:rPr lang="en-US" altLang="zh-CN" baseline="0" dirty="0" smtClean="0"/>
              <a:t>and </a:t>
            </a:r>
            <a:r>
              <a:rPr lang="en-US" altLang="zh-CN" baseline="0" dirty="0" smtClean="0"/>
              <a:t>is not sensitive to data imbalance.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26490-BBC5-42E9-B9F6-75704A75D97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636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Now we can calibrate each</a:t>
            </a:r>
            <a:r>
              <a:rPr lang="en-US" altLang="zh-CN" baseline="0" dirty="0" smtClean="0"/>
              <a:t> exemplar classifier to distinguish between predictable positives and unpredictable positives</a:t>
            </a:r>
            <a:r>
              <a:rPr lang="en-US" altLang="zh-CN" baseline="0" dirty="0" smtClean="0"/>
              <a:t>.</a:t>
            </a:r>
          </a:p>
          <a:p>
            <a:r>
              <a:rPr lang="en-US" altLang="zh-CN" baseline="0" dirty="0" smtClean="0"/>
              <a:t>We vary the output threshold for each exemplar classifier, and calculate its precision value on a held-out set. By doing this, good exemplars will get more attention.</a:t>
            </a:r>
          </a:p>
          <a:p>
            <a:r>
              <a:rPr lang="en-US" altLang="zh-CN" baseline="0" dirty="0" smtClean="0"/>
              <a:t>Then we use a learned weight vector to combine them.</a:t>
            </a:r>
          </a:p>
          <a:p>
            <a:r>
              <a:rPr lang="en-US" altLang="zh-CN" baseline="0" dirty="0" smtClean="0"/>
              <a:t>Now our model will rely more on good exemplars so the overall prediction precision is improved.</a:t>
            </a: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26490-BBC5-42E9-B9F6-75704A75D97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794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Besides ordinary average precision, we also evaluate the models using AP at a certain recall threshold, which is shown here.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It is basically AP of the samples that are predicted with higher confidence. We want to use this metric to prioritize precision over recall.</a:t>
            </a:r>
          </a:p>
          <a:p>
            <a:r>
              <a:rPr lang="en-US" altLang="zh-CN" dirty="0" smtClean="0"/>
              <a:t>We </a:t>
            </a:r>
            <a:r>
              <a:rPr lang="en-US" altLang="zh-CN" dirty="0" smtClean="0"/>
              <a:t>tested our methods on</a:t>
            </a:r>
            <a:r>
              <a:rPr lang="en-US" altLang="zh-CN" baseline="0" dirty="0" smtClean="0"/>
              <a:t> two custom datasets: </a:t>
            </a:r>
            <a:r>
              <a:rPr lang="en-US" altLang="zh-CN" baseline="0" dirty="0" err="1" smtClean="0"/>
              <a:t>opendoor</a:t>
            </a:r>
            <a:r>
              <a:rPr lang="en-US" altLang="zh-CN" baseline="0" dirty="0" smtClean="0"/>
              <a:t> and </a:t>
            </a:r>
            <a:r>
              <a:rPr lang="en-US" altLang="zh-CN" baseline="0" dirty="0" err="1" smtClean="0"/>
              <a:t>phonepickup</a:t>
            </a:r>
            <a:r>
              <a:rPr lang="en-US" altLang="zh-CN" baseline="0" dirty="0" smtClean="0"/>
              <a:t>, the widely-used </a:t>
            </a:r>
            <a:r>
              <a:rPr lang="en-US" altLang="zh-CN" baseline="0" dirty="0" err="1" smtClean="0"/>
              <a:t>EpicKitchen</a:t>
            </a:r>
            <a:r>
              <a:rPr lang="en-US" altLang="zh-CN" baseline="0" dirty="0" smtClean="0"/>
              <a:t>, and a non-visual dataset that predicts acute kidney injury in Covid19 patients.</a:t>
            </a:r>
          </a:p>
          <a:p>
            <a:r>
              <a:rPr lang="en-US" altLang="zh-CN" baseline="0" dirty="0" smtClean="0"/>
              <a:t>Our </a:t>
            </a:r>
            <a:r>
              <a:rPr lang="en-US" altLang="zh-CN" baseline="0" dirty="0" smtClean="0"/>
              <a:t>model outperforms the baselines in most cases.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26490-BBC5-42E9-B9F6-75704A75D97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608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26490-BBC5-42E9-B9F6-75704A75D97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719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A7A0-C7AD-48FE-8CA2-206CBF75223B}" type="datetime1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908C-8414-4F08-9EC8-DEC725BBCC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49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E67E-9B6E-45A0-BD62-63B536F7C1F7}" type="datetime1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908C-8414-4F08-9EC8-DEC725BBCC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057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DF2E-C9FD-41D0-8612-E491F2A9DEC5}" type="datetime1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908C-8414-4F08-9EC8-DEC725BBCC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426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9FAF-3D89-464A-82BD-6A3FD022068F}" type="datetime1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908C-8414-4F08-9EC8-DEC725BBCC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999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4AC8-F308-4C7F-A80C-11F2D1959891}" type="datetime1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908C-8414-4F08-9EC8-DEC725BBCC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96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E088-38C7-4F00-96A2-6098E01147DB}" type="datetime1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908C-8414-4F08-9EC8-DEC725BBCC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66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6B4B-C043-4D01-BFFD-180CCA32BD2D}" type="datetime1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908C-8414-4F08-9EC8-DEC725BBCC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723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D6D9-961F-4C2E-8E70-64A901B43254}" type="datetime1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908C-8414-4F08-9EC8-DEC725BBCC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103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5B29-6510-4DAC-BB15-F4A678DA5AC0}" type="datetime1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908C-8414-4F08-9EC8-DEC725BBCC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006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137F-D5C5-43E3-984F-C95716017182}" type="datetime1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908C-8414-4F08-9EC8-DEC725BBCC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686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5784-162B-4FCE-9EBE-0DC9F22B22FF}" type="datetime1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908C-8414-4F08-9EC8-DEC725BBCC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46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E9964-32B2-4516-A638-3236F154037C}" type="datetime1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4908C-8414-4F08-9EC8-DEC725BBCC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30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image" Target="../media/image10.wmf"/><Relationship Id="rId10" Type="http://schemas.openxmlformats.org/officeDocument/2006/relationships/image" Target="../media/image12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6.wmf"/><Relationship Id="rId4" Type="http://schemas.openxmlformats.org/officeDocument/2006/relationships/image" Target="../media/image17.png"/><Relationship Id="rId9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vlab-stonybrook/EnE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8525" y="1468437"/>
            <a:ext cx="10394950" cy="2273300"/>
          </a:xfrm>
        </p:spPr>
        <p:txBody>
          <a:bodyPr>
            <a:noAutofit/>
          </a:bodyPr>
          <a:lstStyle/>
          <a:p>
            <a:r>
              <a:rPr lang="en-US" altLang="zh-CN" sz="7200" b="1" dirty="0" smtClean="0">
                <a:solidFill>
                  <a:schemeClr val="accent1">
                    <a:lumMod val="75000"/>
                  </a:schemeClr>
                </a:solidFill>
              </a:rPr>
              <a:t>Exemplar-Based Early</a:t>
            </a:r>
            <a:br>
              <a:rPr lang="en-US" altLang="zh-CN" sz="7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CN" sz="7200" b="1" dirty="0" smtClean="0">
                <a:solidFill>
                  <a:schemeClr val="accent1">
                    <a:lumMod val="75000"/>
                  </a:schemeClr>
                </a:solidFill>
              </a:rPr>
              <a:t>Event Prediction in Video</a:t>
            </a:r>
            <a:endParaRPr lang="zh-CN" altLang="en-US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63575" y="4230687"/>
            <a:ext cx="10864850" cy="1655762"/>
          </a:xfrm>
        </p:spPr>
        <p:txBody>
          <a:bodyPr>
            <a:noAutofit/>
          </a:bodyPr>
          <a:lstStyle/>
          <a:p>
            <a:r>
              <a:rPr lang="en-US" altLang="zh-CN" sz="2800" dirty="0" smtClean="0"/>
              <a:t>Zekun Zhang</a:t>
            </a:r>
            <a:r>
              <a:rPr lang="en-US" altLang="zh-CN" sz="2800" baseline="30000" dirty="0" smtClean="0"/>
              <a:t>1</a:t>
            </a:r>
            <a:r>
              <a:rPr lang="en-US" altLang="zh-CN" sz="2800" dirty="0" smtClean="0"/>
              <a:t>, </a:t>
            </a:r>
            <a:r>
              <a:rPr lang="en-US" altLang="zh-CN" sz="2800" dirty="0" err="1" smtClean="0"/>
              <a:t>Farrukh</a:t>
            </a:r>
            <a:r>
              <a:rPr lang="en-US" altLang="zh-CN" sz="2800" dirty="0" smtClean="0"/>
              <a:t> M. Koraishy</a:t>
            </a:r>
            <a:r>
              <a:rPr lang="en-US" altLang="zh-CN" sz="2800" baseline="30000" dirty="0" smtClean="0"/>
              <a:t>2</a:t>
            </a:r>
            <a:r>
              <a:rPr lang="en-US" altLang="zh-CN" sz="2800" dirty="0" smtClean="0"/>
              <a:t>, Minh Hoai</a:t>
            </a:r>
            <a:r>
              <a:rPr lang="en-US" altLang="zh-CN" sz="2800" baseline="30000" dirty="0" smtClean="0"/>
              <a:t>1</a:t>
            </a:r>
          </a:p>
          <a:p>
            <a:r>
              <a:rPr lang="en-US" altLang="zh-CN" sz="2800" baseline="30000" dirty="0" smtClean="0"/>
              <a:t>1</a:t>
            </a:r>
            <a:r>
              <a:rPr lang="en-US" altLang="zh-CN" sz="2800" dirty="0" smtClean="0"/>
              <a:t>Department of Computer Science, Stony Brook University</a:t>
            </a:r>
          </a:p>
          <a:p>
            <a:r>
              <a:rPr lang="en-US" altLang="zh-CN" sz="2800" baseline="30000" dirty="0" smtClean="0"/>
              <a:t>2</a:t>
            </a:r>
            <a:r>
              <a:rPr lang="en-US" altLang="zh-CN" sz="2800" dirty="0" smtClean="0"/>
              <a:t>Division of Nephrology, Department of Medicine, Stony Brook University</a:t>
            </a:r>
          </a:p>
        </p:txBody>
      </p:sp>
      <p:pic>
        <p:nvPicPr>
          <p:cNvPr id="1026" name="Picture 2" descr="BMVC 2021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329" y="25401"/>
            <a:ext cx="3228021" cy="99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908C-8414-4F08-9EC8-DEC725BBCC7B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1028" name="Picture 4" descr="Stony Brook University, New Yo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9" y="127060"/>
            <a:ext cx="5309511" cy="89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33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lh5.googleusercontent.com/GJvyQbdoKWlqg8t1ZnLihrCMDEvodRaVoPo_DThmGcyGe3PegE3GEx0GnELIF_9fXH6NYDP-3AtsTrmmSyv5Ts1kP9OnBG2tNMoFTfp38XpwECwHdjqJWUspH28q83iaj5lw3cmOUF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6"/>
          <a:stretch/>
        </p:blipFill>
        <p:spPr bwMode="auto">
          <a:xfrm>
            <a:off x="3289300" y="1752601"/>
            <a:ext cx="8908476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225"/>
            <a:ext cx="10515600" cy="962025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</a:rPr>
              <a:t>Why is video prediction difficult in general?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908C-8414-4F08-9EC8-DEC725BBCC7B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2050" name="Picture 2" descr="https://lh3.googleusercontent.com/xx-1AjEju3IltiJu0SuSBvwixLm1cPK6tY6tBrDUh6-VEkDP8pxfW8WM_hrlSKhE3dF6skv0xV54p9P9LK13u69AYkSZbRlxtIdQFnpyqE6PzI3GZWzgzJLjn6gegcI19J8PfMJXET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" y="4511726"/>
            <a:ext cx="12186970" cy="166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215833"/>
              </p:ext>
            </p:extLst>
          </p:nvPr>
        </p:nvGraphicFramePr>
        <p:xfrm>
          <a:off x="2515" y="1680229"/>
          <a:ext cx="2880779" cy="2669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r:id="rId6" imgW="7619040" imgH="7059960" progId="">
                  <p:embed/>
                </p:oleObj>
              </mc:Choice>
              <mc:Fallback>
                <p:oleObj r:id="rId6" imgW="7619040" imgH="70599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15" y="1680229"/>
                        <a:ext cx="2880779" cy="2669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961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225"/>
            <a:ext cx="10515600" cy="962025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</a:rPr>
              <a:t>Use deep classifiers as video predictors?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908C-8414-4F08-9EC8-DEC725BBCC7B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3076" name="Picture 4" descr="https://lh3.googleusercontent.com/YS_d1gJoKR6jfraBuqf1q-71Xaz58MvAs-QXXYVmsRFWg_VnPW99UwKbxBFu8BkxT16LWH7O9hgrKgQ-SNI4CLM8mEu8IEGfF0_tDpYDf6yjKu7vYFdFsETYyWzohVACtmjI5zaCoi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38" y="1347111"/>
            <a:ext cx="11520726" cy="133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331638" y="2898198"/>
            <a:ext cx="5546658" cy="3592788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Deep models are data &amp; annotation hungry</a:t>
            </a:r>
          </a:p>
          <a:p>
            <a:r>
              <a:rPr lang="en-US" altLang="zh-CN" sz="2400" dirty="0" smtClean="0"/>
              <a:t>Not easy to learn on unbalanced datasets</a:t>
            </a:r>
          </a:p>
          <a:p>
            <a:r>
              <a:rPr lang="en-US" altLang="zh-CN" sz="2400" dirty="0" smtClean="0"/>
              <a:t>Treat all samples equally</a:t>
            </a:r>
            <a:endParaRPr lang="zh-CN" altLang="en-US" sz="2400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6268871" y="2926605"/>
            <a:ext cx="5436585" cy="3592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/>
              <a:t>Training samples &amp; annotations are sparse</a:t>
            </a:r>
          </a:p>
          <a:p>
            <a:r>
              <a:rPr lang="en-US" altLang="zh-CN" sz="2400" dirty="0" smtClean="0"/>
              <a:t>Training samples are highly unbalanced</a:t>
            </a:r>
          </a:p>
          <a:p>
            <a:r>
              <a:rPr lang="en-US" altLang="zh-CN" sz="2400" dirty="0" smtClean="0"/>
              <a:t>Can fit to noise in unpredictable events</a:t>
            </a:r>
            <a:endParaRPr lang="zh-CN" altLang="en-US"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718" y="4683831"/>
            <a:ext cx="3276258" cy="2083136"/>
          </a:xfrm>
          <a:prstGeom prst="rect">
            <a:avLst/>
          </a:prstGeom>
        </p:spPr>
      </p:pic>
      <p:sp>
        <p:nvSpPr>
          <p:cNvPr id="10" name="内容占位符 2"/>
          <p:cNvSpPr txBox="1">
            <a:spLocks/>
          </p:cNvSpPr>
          <p:nvPr/>
        </p:nvSpPr>
        <p:spPr>
          <a:xfrm>
            <a:off x="5383950" y="5265671"/>
            <a:ext cx="4797865" cy="1775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CN" sz="2600" dirty="0" smtClean="0"/>
              <a:t>for             in mini-batch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zh-CN" altLang="en-US" sz="3200" dirty="0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686272"/>
              </p:ext>
            </p:extLst>
          </p:nvPr>
        </p:nvGraphicFramePr>
        <p:xfrm>
          <a:off x="6268871" y="5693219"/>
          <a:ext cx="2992438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6" imgW="1473120" imgH="431640" progId="Equation.DSMT4">
                  <p:embed/>
                </p:oleObj>
              </mc:Choice>
              <mc:Fallback>
                <p:oleObj name="Equation" r:id="rId6" imgW="14731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68871" y="5693219"/>
                        <a:ext cx="2992438" cy="874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288625"/>
              </p:ext>
            </p:extLst>
          </p:nvPr>
        </p:nvGraphicFramePr>
        <p:xfrm>
          <a:off x="6644379" y="5268485"/>
          <a:ext cx="919430" cy="459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8" imgW="457200" imgH="228600" progId="Equation.DSMT4">
                  <p:embed/>
                </p:oleObj>
              </mc:Choice>
              <mc:Fallback>
                <p:oleObj name="Equation" r:id="rId8" imgW="457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44379" y="5268485"/>
                        <a:ext cx="919430" cy="459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296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内容占位符 2"/>
          <p:cNvSpPr txBox="1">
            <a:spLocks/>
          </p:cNvSpPr>
          <p:nvPr/>
        </p:nvSpPr>
        <p:spPr>
          <a:xfrm>
            <a:off x="5411083" y="2983648"/>
            <a:ext cx="6399034" cy="2130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dirty="0" smtClean="0"/>
              <a:t>for </a:t>
            </a:r>
            <a:r>
              <a:rPr lang="en-US" altLang="zh-CN" b="1" i="1" dirty="0" smtClean="0">
                <a:solidFill>
                  <a:srgbClr val="00B050"/>
                </a:solidFill>
              </a:rPr>
              <a:t>one</a:t>
            </a:r>
            <a:r>
              <a:rPr lang="en-US" altLang="zh-CN" dirty="0" smtClean="0"/>
              <a:t> positive    and </a:t>
            </a:r>
            <a:r>
              <a:rPr lang="en-US" altLang="zh-CN" b="1" i="1" dirty="0" smtClean="0">
                <a:solidFill>
                  <a:schemeClr val="accent1">
                    <a:lumMod val="75000"/>
                  </a:schemeClr>
                </a:solidFill>
              </a:rPr>
              <a:t>many</a:t>
            </a:r>
            <a:r>
              <a:rPr lang="en-US" altLang="zh-CN" dirty="0" smtClean="0"/>
              <a:t> negatives </a:t>
            </a:r>
          </a:p>
          <a:p>
            <a:pPr marL="0" indent="0" algn="ctr">
              <a:buNone/>
            </a:pPr>
            <a:endParaRPr lang="en-US" altLang="zh-CN" sz="1800" b="0" dirty="0" smtClean="0"/>
          </a:p>
          <a:p>
            <a:pPr marL="0" indent="0" algn="ctr">
              <a:buNone/>
            </a:pPr>
            <a:endParaRPr lang="en-US" altLang="zh-CN" b="0" dirty="0"/>
          </a:p>
          <a:p>
            <a:pPr marL="0" indent="0" algn="ctr">
              <a:buNone/>
            </a:pPr>
            <a:r>
              <a:rPr lang="en-US" altLang="zh-CN" b="0" dirty="0" smtClean="0"/>
              <a:t>can be solved in one-shot!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908C-8414-4F08-9EC8-DEC725BBCC7B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38200" y="276225"/>
            <a:ext cx="10515600" cy="962025"/>
          </a:xfrm>
        </p:spPr>
        <p:txBody>
          <a:bodyPr/>
          <a:lstStyle/>
          <a:p>
            <a:r>
              <a:rPr lang="en-US" altLang="zh-CN" b="1" dirty="0" err="1" smtClean="0">
                <a:solidFill>
                  <a:schemeClr val="accent1">
                    <a:lumMod val="75000"/>
                  </a:schemeClr>
                </a:solidFill>
              </a:rPr>
              <a:t>EnEx</a:t>
            </a: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</a:rPr>
              <a:t>Predictor </a:t>
            </a: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</a:rPr>
              <a:t>Training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953186"/>
              </p:ext>
            </p:extLst>
          </p:nvPr>
        </p:nvGraphicFramePr>
        <p:xfrm>
          <a:off x="6324817" y="3500268"/>
          <a:ext cx="5028983" cy="872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3" name="Equation" r:id="rId4" imgW="2489040" imgH="431640" progId="Equation.DSMT4">
                  <p:embed/>
                </p:oleObj>
              </mc:Choice>
              <mc:Fallback>
                <p:oleObj name="Equation" r:id="rId4" imgW="24890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24817" y="3500268"/>
                        <a:ext cx="5028983" cy="872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88" y="2377411"/>
            <a:ext cx="4903983" cy="3118088"/>
          </a:xfrm>
          <a:prstGeom prst="rect">
            <a:avLst/>
          </a:prstGeom>
        </p:spPr>
      </p:pic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236271"/>
              </p:ext>
            </p:extLst>
          </p:nvPr>
        </p:nvGraphicFramePr>
        <p:xfrm>
          <a:off x="8184298" y="3094068"/>
          <a:ext cx="282061" cy="282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4" name="Equation" r:id="rId7" imgW="126720" imgH="126720" progId="Equation.DSMT4">
                  <p:embed/>
                </p:oleObj>
              </mc:Choice>
              <mc:Fallback>
                <p:oleObj name="Equation" r:id="rId7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84298" y="3094068"/>
                        <a:ext cx="282061" cy="282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936826"/>
              </p:ext>
            </p:extLst>
          </p:nvPr>
        </p:nvGraphicFramePr>
        <p:xfrm>
          <a:off x="11353800" y="2998263"/>
          <a:ext cx="315780" cy="473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5" name="Equation" r:id="rId9" imgW="152280" imgH="228600" progId="Equation.DSMT4">
                  <p:embed/>
                </p:oleObj>
              </mc:Choice>
              <mc:Fallback>
                <p:oleObj name="Equation" r:id="rId9" imgW="152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353800" y="2998263"/>
                        <a:ext cx="315780" cy="473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169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908C-8414-4F08-9EC8-DEC725BBCC7B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38200" y="276225"/>
            <a:ext cx="10515600" cy="962025"/>
          </a:xfrm>
        </p:spPr>
        <p:txBody>
          <a:bodyPr/>
          <a:lstStyle/>
          <a:p>
            <a:r>
              <a:rPr lang="en-US" altLang="zh-CN" b="1" dirty="0" err="1" smtClean="0">
                <a:solidFill>
                  <a:schemeClr val="accent1">
                    <a:lumMod val="75000"/>
                  </a:schemeClr>
                </a:solidFill>
              </a:rPr>
              <a:t>EnEx</a:t>
            </a: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</a:rPr>
              <a:t> Predictor Calibration and Combination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17" y="1264109"/>
            <a:ext cx="11758729" cy="3820737"/>
          </a:xfrm>
          <a:prstGeom prst="rect">
            <a:avLst/>
          </a:prstGeom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334782"/>
              </p:ext>
            </p:extLst>
          </p:nvPr>
        </p:nvGraphicFramePr>
        <p:xfrm>
          <a:off x="6720695" y="4126262"/>
          <a:ext cx="5080158" cy="960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3" name="Equation" r:id="rId5" imgW="2552400" imgH="482400" progId="Equation.DSMT4">
                  <p:embed/>
                </p:oleObj>
              </mc:Choice>
              <mc:Fallback>
                <p:oleObj name="Equation" r:id="rId5" imgW="25524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20695" y="4126262"/>
                        <a:ext cx="5080158" cy="960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563160"/>
              </p:ext>
            </p:extLst>
          </p:nvPr>
        </p:nvGraphicFramePr>
        <p:xfrm>
          <a:off x="6165850" y="39211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"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65850" y="39211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245138"/>
              </p:ext>
            </p:extLst>
          </p:nvPr>
        </p:nvGraphicFramePr>
        <p:xfrm>
          <a:off x="1313354" y="5233402"/>
          <a:ext cx="9819292" cy="1385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" name="Equation" r:id="rId9" imgW="5041800" imgH="711000" progId="Equation.DSMT4">
                  <p:embed/>
                </p:oleObj>
              </mc:Choice>
              <mc:Fallback>
                <p:oleObj name="Equation" r:id="rId9" imgW="504180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13354" y="5233402"/>
                        <a:ext cx="9819292" cy="1385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557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908C-8414-4F08-9EC8-DEC725BBCC7B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38200" y="276225"/>
            <a:ext cx="10515600" cy="962025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</a:rPr>
              <a:t>Experiment Results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 descr="https://lh4.googleusercontent.com/pdYCmA0BBaOcrip2j84YxKmZGch_haD78V09hkaUTQcdxnpfRBn3N3MqbyThbMkCtoYdpw67CASOerC4XQtL46sUEBwwbtOZrIXwxzxX_AlDRT5AWBab4OAQthWhpEZC9ZlLe7ymG2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295" y="177931"/>
            <a:ext cx="3156049" cy="194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366212"/>
              </p:ext>
            </p:extLst>
          </p:nvPr>
        </p:nvGraphicFramePr>
        <p:xfrm>
          <a:off x="779748" y="2587408"/>
          <a:ext cx="10632504" cy="3422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9872"/>
                <a:gridCol w="1196579"/>
                <a:gridCol w="1196579"/>
                <a:gridCol w="1196579"/>
                <a:gridCol w="1196579"/>
                <a:gridCol w="1196579"/>
                <a:gridCol w="1196579"/>
                <a:gridCol w="1196579"/>
                <a:gridCol w="1196579"/>
              </a:tblGrid>
              <a:tr h="1778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model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PhonePickup</a:t>
                      </a:r>
                      <a:r>
                        <a:rPr lang="en-US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0.5s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OpenDoor</a:t>
                      </a:r>
                      <a:r>
                        <a:rPr lang="en-US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2s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EpicKitchen</a:t>
                      </a:r>
                      <a:r>
                        <a:rPr lang="en-US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Top-5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Covid19-AKI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7800">
                <a:tc v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AP@0.1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AP@1.0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AP@0.1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AP@1.0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AP@0.1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AP@1.0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AP@0.1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AP@1.0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  <a:latin typeface="+mn-lt"/>
                        </a:rPr>
                        <a:t>LogReg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 dirty="0" smtClean="0">
                          <a:effectLst/>
                          <a:latin typeface="+mn-lt"/>
                        </a:rPr>
                        <a:t>41.0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 dirty="0">
                          <a:effectLst/>
                          <a:latin typeface="+mn-lt"/>
                        </a:rPr>
                        <a:t>26.3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 dirty="0">
                          <a:effectLst/>
                          <a:latin typeface="+mn-lt"/>
                        </a:rPr>
                        <a:t>65.9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  <a:latin typeface="+mn-lt"/>
                        </a:rPr>
                        <a:t>38.2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  <a:latin typeface="+mn-lt"/>
                        </a:rPr>
                        <a:t>34.6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  <a:latin typeface="+mn-lt"/>
                        </a:rPr>
                        <a:t>21.9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 dirty="0" smtClean="0">
                          <a:effectLst/>
                          <a:latin typeface="+mn-lt"/>
                        </a:rPr>
                        <a:t>50.0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  <a:latin typeface="+mn-lt"/>
                        </a:rPr>
                        <a:t>28.8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LSSVM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 dirty="0">
                          <a:effectLst/>
                          <a:latin typeface="+mn-lt"/>
                        </a:rPr>
                        <a:t>65.8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  <a:latin typeface="+mn-lt"/>
                        </a:rPr>
                        <a:t>32.4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 dirty="0">
                          <a:effectLst/>
                          <a:latin typeface="+mn-lt"/>
                        </a:rPr>
                        <a:t>61.3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  <a:latin typeface="+mn-lt"/>
                        </a:rPr>
                        <a:t>39.1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  <a:latin typeface="+mn-lt"/>
                        </a:rPr>
                        <a:t>40.5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  <a:latin typeface="+mn-lt"/>
                        </a:rPr>
                        <a:t>23.6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  <a:latin typeface="+mn-lt"/>
                        </a:rPr>
                        <a:t>57.8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 dirty="0" smtClean="0">
                          <a:effectLst/>
                          <a:latin typeface="+mn-lt"/>
                        </a:rPr>
                        <a:t>34.0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SVM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 dirty="0">
                          <a:effectLst/>
                          <a:latin typeface="+mn-lt"/>
                        </a:rPr>
                        <a:t>62.6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 dirty="0">
                          <a:effectLst/>
                          <a:latin typeface="+mn-lt"/>
                        </a:rPr>
                        <a:t>33.1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 dirty="0">
                          <a:effectLst/>
                          <a:latin typeface="+mn-lt"/>
                        </a:rPr>
                        <a:t>70.8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 dirty="0">
                          <a:effectLst/>
                          <a:latin typeface="+mn-lt"/>
                        </a:rPr>
                        <a:t>40.8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  <a:latin typeface="+mn-lt"/>
                        </a:rPr>
                        <a:t>44.1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  <a:latin typeface="+mn-lt"/>
                        </a:rPr>
                        <a:t>22.4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  <a:latin typeface="+mn-lt"/>
                        </a:rPr>
                        <a:t>61.4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  <a:latin typeface="+mn-lt"/>
                        </a:rPr>
                        <a:t>36.3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5-NN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  <a:latin typeface="+mn-lt"/>
                        </a:rPr>
                        <a:t>23.6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 dirty="0">
                          <a:effectLst/>
                          <a:latin typeface="+mn-lt"/>
                        </a:rPr>
                        <a:t>21.8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 dirty="0">
                          <a:effectLst/>
                          <a:latin typeface="+mn-lt"/>
                        </a:rPr>
                        <a:t>69.6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 dirty="0">
                          <a:effectLst/>
                          <a:latin typeface="+mn-lt"/>
                        </a:rPr>
                        <a:t>38.1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-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-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  <a:latin typeface="+mn-lt"/>
                        </a:rPr>
                        <a:t>41.1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  <a:latin typeface="+mn-lt"/>
                        </a:rPr>
                        <a:t>20.4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  <a:latin typeface="+mn-lt"/>
                        </a:rPr>
                        <a:t>eSVM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  <a:latin typeface="+mn-lt"/>
                        </a:rPr>
                        <a:t>53.7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  <a:latin typeface="+mn-lt"/>
                        </a:rPr>
                        <a:t>29.6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1" u="none" strike="noStrike" dirty="0">
                          <a:effectLst/>
                          <a:latin typeface="+mn-lt"/>
                        </a:rPr>
                        <a:t>80.3</a:t>
                      </a:r>
                      <a:endParaRPr lang="en-US" altLang="zh-CN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 dirty="0">
                          <a:effectLst/>
                          <a:latin typeface="+mn-lt"/>
                        </a:rPr>
                        <a:t>43.1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 dirty="0">
                          <a:effectLst/>
                          <a:latin typeface="+mn-lt"/>
                        </a:rPr>
                        <a:t>25.7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 dirty="0">
                          <a:effectLst/>
                          <a:latin typeface="+mn-lt"/>
                        </a:rPr>
                        <a:t>13.3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  <a:latin typeface="+mn-lt"/>
                        </a:rPr>
                        <a:t>46.7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  <a:latin typeface="+mn-lt"/>
                        </a:rPr>
                        <a:t>30.5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MLP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  <a:latin typeface="+mn-lt"/>
                        </a:rPr>
                        <a:t>53.2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 dirty="0" smtClean="0">
                          <a:effectLst/>
                          <a:latin typeface="+mn-lt"/>
                        </a:rPr>
                        <a:t>30.0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  <a:latin typeface="+mn-lt"/>
                        </a:rPr>
                        <a:t>54.5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 dirty="0">
                          <a:effectLst/>
                          <a:latin typeface="+mn-lt"/>
                        </a:rPr>
                        <a:t>31.1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-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-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  <a:latin typeface="+mn-lt"/>
                        </a:rPr>
                        <a:t>56.5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  <a:latin typeface="+mn-lt"/>
                        </a:rPr>
                        <a:t>33.3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  <a:latin typeface="+mn-lt"/>
                        </a:rPr>
                        <a:t>ResNet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  <a:latin typeface="+mn-lt"/>
                        </a:rPr>
                        <a:t>68.1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1" u="none" strike="noStrike" dirty="0">
                          <a:effectLst/>
                          <a:latin typeface="+mn-lt"/>
                        </a:rPr>
                        <a:t>38.4</a:t>
                      </a:r>
                      <a:endParaRPr lang="en-US" altLang="zh-CN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  <a:latin typeface="+mn-lt"/>
                        </a:rPr>
                        <a:t>57.7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  <a:latin typeface="+mn-lt"/>
                        </a:rPr>
                        <a:t>31.5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 dirty="0">
                          <a:effectLst/>
                          <a:latin typeface="+mn-lt"/>
                        </a:rPr>
                        <a:t>41.9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 dirty="0">
                          <a:effectLst/>
                          <a:latin typeface="+mn-lt"/>
                        </a:rPr>
                        <a:t>22.5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-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-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  <a:latin typeface="+mn-lt"/>
                        </a:rPr>
                        <a:t>ruLSTM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  <a:latin typeface="+mn-lt"/>
                        </a:rPr>
                        <a:t>76.9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  <a:latin typeface="+mn-lt"/>
                        </a:rPr>
                        <a:t>33.2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  <a:latin typeface="+mn-lt"/>
                        </a:rPr>
                        <a:t>61.9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  <a:latin typeface="+mn-lt"/>
                        </a:rPr>
                        <a:t>26.9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  <a:latin typeface="+mn-lt"/>
                        </a:rPr>
                        <a:t>40.5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1" u="none" strike="noStrike" dirty="0">
                          <a:effectLst/>
                          <a:latin typeface="+mn-lt"/>
                        </a:rPr>
                        <a:t>29.2</a:t>
                      </a:r>
                      <a:endParaRPr lang="en-US" altLang="zh-CN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-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-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EnEx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1" u="none" strike="noStrike" dirty="0">
                          <a:effectLst/>
                          <a:latin typeface="+mn-lt"/>
                        </a:rPr>
                        <a:t>82.1</a:t>
                      </a:r>
                      <a:endParaRPr lang="en-US" altLang="zh-CN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  <a:latin typeface="+mn-lt"/>
                        </a:rPr>
                        <a:t>38.3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  <a:latin typeface="+mn-lt"/>
                        </a:rPr>
                        <a:t>79.2</a:t>
                      </a:r>
                      <a:endParaRPr lang="en-US" altLang="zh-CN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1" u="none" strike="noStrike" dirty="0">
                          <a:effectLst/>
                          <a:latin typeface="+mn-lt"/>
                        </a:rPr>
                        <a:t>44.8</a:t>
                      </a:r>
                      <a:endParaRPr lang="en-US" altLang="zh-CN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1" u="none" strike="noStrike" dirty="0">
                          <a:effectLst/>
                          <a:latin typeface="+mn-lt"/>
                        </a:rPr>
                        <a:t>45.4</a:t>
                      </a:r>
                      <a:endParaRPr lang="en-US" altLang="zh-CN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>
                          <a:effectLst/>
                          <a:latin typeface="+mn-lt"/>
                        </a:rPr>
                        <a:t>23.3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1" u="none" strike="noStrike" dirty="0">
                          <a:effectLst/>
                          <a:latin typeface="+mn-lt"/>
                        </a:rPr>
                        <a:t>67.5</a:t>
                      </a:r>
                      <a:endParaRPr lang="en-US" altLang="zh-CN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1" u="none" strike="noStrike" dirty="0">
                          <a:effectLst/>
                          <a:latin typeface="+mn-lt"/>
                        </a:rPr>
                        <a:t>39.3</a:t>
                      </a:r>
                      <a:endParaRPr lang="en-US" altLang="zh-CN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861405"/>
              </p:ext>
            </p:extLst>
          </p:nvPr>
        </p:nvGraphicFramePr>
        <p:xfrm>
          <a:off x="6026907" y="719659"/>
          <a:ext cx="2705175" cy="799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Equation" r:id="rId5" imgW="1460160" imgH="431640" progId="Equation.DSMT4">
                  <p:embed/>
                </p:oleObj>
              </mc:Choice>
              <mc:Fallback>
                <p:oleObj name="Equation" r:id="rId5" imgW="1460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26907" y="719659"/>
                        <a:ext cx="2705175" cy="799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528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908C-8414-4F08-9EC8-DEC725BBCC7B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38200" y="276225"/>
            <a:ext cx="10515600" cy="962025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</a:rPr>
              <a:t>Summary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838200" y="1470991"/>
            <a:ext cx="10515600" cy="47059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3600" dirty="0" err="1" smtClean="0"/>
              <a:t>EnEx</a:t>
            </a:r>
            <a:r>
              <a:rPr lang="en-US" altLang="zh-CN" sz="3600" dirty="0" smtClean="0"/>
              <a:t> is designed to predict video events when training samples are sparse and </a:t>
            </a:r>
            <a:r>
              <a:rPr lang="en-US" altLang="zh-CN" sz="3600" dirty="0" smtClean="0"/>
              <a:t>unbalanced</a:t>
            </a:r>
          </a:p>
          <a:p>
            <a:pPr>
              <a:lnSpc>
                <a:spcPct val="100000"/>
              </a:lnSpc>
            </a:pPr>
            <a:r>
              <a:rPr lang="en-US" altLang="zh-CN" sz="3600" dirty="0" err="1" smtClean="0"/>
              <a:t>EnEx</a:t>
            </a:r>
            <a:r>
              <a:rPr lang="en-US" altLang="zh-CN" sz="3600" dirty="0" smtClean="0"/>
              <a:t> treats each positive samples separately</a:t>
            </a:r>
            <a:r>
              <a:rPr lang="en-US" altLang="zh-CN" sz="3600" dirty="0" smtClean="0"/>
              <a:t> to prioritizes </a:t>
            </a:r>
            <a:r>
              <a:rPr lang="en-US" altLang="zh-CN" sz="3600" dirty="0" smtClean="0"/>
              <a:t>precision over </a:t>
            </a:r>
            <a:r>
              <a:rPr lang="en-US" altLang="zh-CN" sz="3600" dirty="0" smtClean="0"/>
              <a:t>recall</a:t>
            </a:r>
          </a:p>
          <a:p>
            <a:pPr>
              <a:lnSpc>
                <a:spcPct val="100000"/>
              </a:lnSpc>
            </a:pPr>
            <a:r>
              <a:rPr lang="en-US" altLang="zh-CN" sz="3600" dirty="0" smtClean="0"/>
              <a:t>Code</a:t>
            </a:r>
            <a:r>
              <a:rPr lang="en-US" altLang="zh-CN" sz="3600" dirty="0" smtClean="0"/>
              <a:t>, datasets, features: </a:t>
            </a:r>
            <a:r>
              <a:rPr lang="en-US" altLang="zh-CN" sz="3600" dirty="0">
                <a:hlinkClick r:id="rId3"/>
              </a:rPr>
              <a:t>https://</a:t>
            </a:r>
            <a:r>
              <a:rPr lang="en-US" altLang="zh-CN" sz="3600" dirty="0" smtClean="0">
                <a:hlinkClick r:id="rId3"/>
              </a:rPr>
              <a:t>github.com/cvlab-stonybrook/EnEx</a:t>
            </a:r>
            <a:endParaRPr lang="en-US" altLang="zh-CN" sz="3600" dirty="0" smtClean="0"/>
          </a:p>
        </p:txBody>
      </p:sp>
    </p:spTree>
    <p:extLst>
      <p:ext uri="{BB962C8B-B14F-4D97-AF65-F5344CB8AC3E}">
        <p14:creationId xmlns:p14="http://schemas.microsoft.com/office/powerpoint/2010/main" val="30165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776</Words>
  <Application>Microsoft Office PowerPoint</Application>
  <PresentationFormat>宽屏</PresentationFormat>
  <Paragraphs>154</Paragraphs>
  <Slides>7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宋体</vt:lpstr>
      <vt:lpstr>Arial</vt:lpstr>
      <vt:lpstr>Calibri</vt:lpstr>
      <vt:lpstr>Calibri Light</vt:lpstr>
      <vt:lpstr>Office 主题</vt:lpstr>
      <vt:lpstr>Equation</vt:lpstr>
      <vt:lpstr>MathType 6.0 Equation</vt:lpstr>
      <vt:lpstr>Exemplar-Based Early Event Prediction in Video</vt:lpstr>
      <vt:lpstr>Why is video prediction difficult in general?</vt:lpstr>
      <vt:lpstr>Use deep classifiers as video predictors?</vt:lpstr>
      <vt:lpstr>EnEx Predictor Training</vt:lpstr>
      <vt:lpstr>EnEx Predictor Calibration and Combination</vt:lpstr>
      <vt:lpstr>Experiment Results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Exemplar-Based Early Event Prediction in Video</dc:title>
  <dc:creator>Zekun Zhang</dc:creator>
  <cp:lastModifiedBy>Zekun Zhang</cp:lastModifiedBy>
  <cp:revision>96</cp:revision>
  <dcterms:created xsi:type="dcterms:W3CDTF">2021-10-26T22:28:15Z</dcterms:created>
  <dcterms:modified xsi:type="dcterms:W3CDTF">2021-10-27T23:48:44Z</dcterms:modified>
</cp:coreProperties>
</file>