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2794238" cy="302672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3">
          <p15:clr>
            <a:srgbClr val="A4A3A4"/>
          </p15:clr>
        </p15:guide>
        <p15:guide id="2" pos="1347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mAbwvknPIyX8HzCOiJtyCkjMZ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7" d="100"/>
          <a:sy n="27" d="100"/>
        </p:scale>
        <p:origin x="1832" y="272"/>
      </p:cViewPr>
      <p:guideLst>
        <p:guide orient="horz" pos="9533"/>
        <p:guide pos="13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04874" y="685800"/>
            <a:ext cx="4848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3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62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2" name="Google Shape;8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7449313" y="565319"/>
            <a:ext cx="27425400" cy="29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47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71482" y="4323813"/>
            <a:ext cx="13358100" cy="251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100">
                <a:latin typeface="Arial"/>
                <a:ea typeface="Arial"/>
                <a:cs typeface="Arial"/>
                <a:sym typeface="Arial"/>
              </a:defRPr>
            </a:lvl1pPr>
            <a:lvl2pPr marL="914400" lvl="1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746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92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400"/>
            </a:lvl5pPr>
            <a:lvl6pPr marL="2743200" lvl="5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6pPr>
            <a:lvl7pPr marL="3200400" lvl="6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7pPr>
            <a:lvl8pPr marL="3657600" lvl="7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8pPr>
            <a:lvl9pPr marL="4114800" lvl="8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14606404" y="4323813"/>
            <a:ext cx="13358100" cy="251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100">
                <a:latin typeface="Arial"/>
                <a:ea typeface="Arial"/>
                <a:cs typeface="Arial"/>
                <a:sym typeface="Arial"/>
              </a:defRPr>
            </a:lvl1pPr>
            <a:lvl2pPr marL="914400" lvl="1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746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92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400"/>
            </a:lvl5pPr>
            <a:lvl6pPr marL="2743200" lvl="5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6pPr>
            <a:lvl7pPr marL="3200400" lvl="6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7pPr>
            <a:lvl8pPr marL="3657600" lvl="7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8pPr>
            <a:lvl9pPr marL="4114800" lvl="8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3"/>
          </p:nvPr>
        </p:nvSpPr>
        <p:spPr>
          <a:xfrm>
            <a:off x="28841327" y="4323813"/>
            <a:ext cx="13358100" cy="251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100">
                <a:latin typeface="Arial"/>
                <a:ea typeface="Arial"/>
                <a:cs typeface="Arial"/>
                <a:sym typeface="Arial"/>
              </a:defRPr>
            </a:lvl1pPr>
            <a:lvl2pPr marL="914400" lvl="1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Noto Sans Symbols"/>
              <a:buChar char="⮚"/>
              <a:defRPr sz="24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746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492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9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4000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400"/>
            </a:lvl5pPr>
            <a:lvl6pPr marL="2743200" lvl="5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6pPr>
            <a:lvl7pPr marL="3200400" lvl="6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7pPr>
            <a:lvl8pPr marL="3657600" lvl="7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8pPr>
            <a:lvl9pPr marL="4114800" lvl="8" indent="-6223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6200"/>
              <a:buChar char="•"/>
              <a:defRPr sz="5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140329" y="1210849"/>
            <a:ext cx="385134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1409746" y="-2207788"/>
            <a:ext cx="19974300" cy="385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/>
            </a:lvl5pPr>
            <a:lvl6pPr marL="2743200" lvl="5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6pPr>
            <a:lvl7pPr marL="3200400" lvl="6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7pPr>
            <a:lvl8pPr marL="3657600" lvl="7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8pPr>
            <a:lvl9pPr marL="4114800" lvl="8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35878422" y="16436941"/>
            <a:ext cx="72310800" cy="462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43083924" y="-29425410"/>
            <a:ext cx="72310800" cy="137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/>
            </a:lvl5pPr>
            <a:lvl6pPr marL="2743200" lvl="5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6pPr>
            <a:lvl7pPr marL="3200400" lvl="6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7pPr>
            <a:lvl8pPr marL="3657600" lvl="7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8pPr>
            <a:lvl9pPr marL="4114800" lvl="8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3209547" y="9402287"/>
            <a:ext cx="36374700" cy="64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6419091" y="17151102"/>
            <a:ext cx="29955600" cy="77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21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107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93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140329" y="1210849"/>
            <a:ext cx="385134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2140329" y="7061766"/>
            <a:ext cx="38513400" cy="199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2pPr>
            <a:lvl3pPr marL="1371600" lvl="2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3pPr>
            <a:lvl4pPr marL="1828800" lvl="3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/>
            </a:lvl4pPr>
            <a:lvl5pPr marL="2286000" lvl="4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/>
            </a:lvl5pPr>
            <a:lvl6pPr marL="2743200" lvl="5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6pPr>
            <a:lvl7pPr marL="3200400" lvl="6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7pPr>
            <a:lvl8pPr marL="3657600" lvl="7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8pPr>
            <a:lvl9pPr marL="4114800" lvl="8" indent="-3619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3380428" y="19449126"/>
            <a:ext cx="36374700" cy="60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36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3380428" y="12828309"/>
            <a:ext cx="36374700" cy="66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69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 sz="6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6200"/>
              <a:buNone/>
              <a:defRPr sz="55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4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140329" y="1210849"/>
            <a:ext cx="385134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10267575" y="19771425"/>
            <a:ext cx="92081100" cy="559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908050" algn="l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0700"/>
              <a:buChar char="•"/>
              <a:defRPr sz="9500"/>
            </a:lvl1pPr>
            <a:lvl2pPr marL="914400" lvl="1" indent="-81915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9300"/>
              <a:buChar char="–"/>
              <a:defRPr sz="8300"/>
            </a:lvl2pPr>
            <a:lvl3pPr marL="1371600" lvl="2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3pPr>
            <a:lvl4pPr marL="1828800" lvl="3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000"/>
            </a:lvl4pPr>
            <a:lvl5pPr marL="2286000" lvl="4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000"/>
            </a:lvl5pPr>
            <a:lvl6pPr marL="2743200" lvl="5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6pPr>
            <a:lvl7pPr marL="3200400" lvl="6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7pPr>
            <a:lvl8pPr marL="3657600" lvl="7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8pPr>
            <a:lvl9pPr marL="4114800" lvl="8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03062045" y="19771425"/>
            <a:ext cx="92081100" cy="559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908050" algn="l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0700"/>
              <a:buChar char="•"/>
              <a:defRPr sz="9500"/>
            </a:lvl1pPr>
            <a:lvl2pPr marL="914400" lvl="1" indent="-81915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9300"/>
              <a:buChar char="–"/>
              <a:defRPr sz="8300"/>
            </a:lvl2pPr>
            <a:lvl3pPr marL="1371600" lvl="2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3pPr>
            <a:lvl4pPr marL="1828800" lvl="3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000"/>
            </a:lvl4pPr>
            <a:lvl5pPr marL="2286000" lvl="4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000"/>
            </a:lvl5pPr>
            <a:lvl6pPr marL="2743200" lvl="5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6pPr>
            <a:lvl7pPr marL="3200400" lvl="6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7pPr>
            <a:lvl8pPr marL="3657600" lvl="7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8pPr>
            <a:lvl9pPr marL="4114800" lvl="8" indent="-660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0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140329" y="1210849"/>
            <a:ext cx="385134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139707" y="1205061"/>
            <a:ext cx="14079000" cy="51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69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6731242" y="1205073"/>
            <a:ext cx="23922900" cy="258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996950" algn="l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2100"/>
              <a:buChar char="•"/>
              <a:defRPr sz="10800"/>
            </a:lvl1pPr>
            <a:lvl2pPr marL="914400" lvl="1" indent="-908050" algn="l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0700"/>
              <a:buChar char="–"/>
              <a:defRPr sz="9500"/>
            </a:lvl2pPr>
            <a:lvl3pPr marL="1371600" lvl="2" indent="-819150" algn="l">
              <a:lnSpc>
                <a:spcPct val="100000"/>
              </a:lnSpc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9300"/>
              <a:buChar char="•"/>
              <a:defRPr sz="8300"/>
            </a:lvl3pPr>
            <a:lvl4pPr marL="1828800" lvl="3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6900"/>
            </a:lvl4pPr>
            <a:lvl5pPr marL="2286000" lvl="4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6900"/>
            </a:lvl5pPr>
            <a:lvl6pPr marL="2743200" lvl="5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6pPr>
            <a:lvl7pPr marL="3200400" lvl="6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7pPr>
            <a:lvl8pPr marL="3657600" lvl="7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8pPr>
            <a:lvl9pPr marL="4114800" lvl="8" indent="-71755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69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139707" y="6333589"/>
            <a:ext cx="14079000" cy="207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48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100"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3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87911" y="21186665"/>
            <a:ext cx="25676400" cy="25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69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8387911" y="2704381"/>
            <a:ext cx="25676400" cy="181599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87911" y="23687872"/>
            <a:ext cx="25676400" cy="35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4800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100"/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3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140329" y="1210849"/>
            <a:ext cx="385134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140329" y="7061766"/>
            <a:ext cx="38513400" cy="199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t" anchorCtr="0">
            <a:noAutofit/>
          </a:bodyPr>
          <a:lstStyle>
            <a:lvl1pPr marL="457200" marR="0" lvl="0" indent="-99695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100"/>
              <a:buFont typeface="Arial"/>
              <a:buChar char="•"/>
              <a:defRPr sz="1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08050" algn="l" rtl="0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700"/>
              <a:buFont typeface="Arial"/>
              <a:buChar char="–"/>
              <a:defRPr sz="10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19150" algn="l" rtl="0">
              <a:lnSpc>
                <a:spcPct val="100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300"/>
              <a:buFont typeface="Arial"/>
              <a:buChar char="•"/>
              <a:defRPr sz="9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»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1755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140330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4621892" y="28052858"/>
            <a:ext cx="135501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6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0669612" y="28052858"/>
            <a:ext cx="9984000" cy="161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1125" tIns="175550" rIns="351125" bIns="175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sz="41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31702951" y="25142625"/>
            <a:ext cx="10414200" cy="4137600"/>
          </a:xfrm>
          <a:prstGeom prst="roundRect">
            <a:avLst>
              <a:gd name="adj" fmla="val 5085"/>
            </a:avLst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None/>
            </a:pPr>
            <a:endParaRPr sz="6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31675675" y="5262900"/>
            <a:ext cx="10414200" cy="18871200"/>
          </a:xfrm>
          <a:prstGeom prst="roundRect">
            <a:avLst>
              <a:gd name="adj" fmla="val 5085"/>
            </a:avLst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None/>
            </a:pPr>
            <a:endParaRPr sz="6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10986675" y="5285450"/>
            <a:ext cx="20196600" cy="15814800"/>
          </a:xfrm>
          <a:prstGeom prst="roundRect">
            <a:avLst>
              <a:gd name="adj" fmla="val 5085"/>
            </a:avLst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/>
              <a:t> </a:t>
            </a:r>
            <a:endParaRPr sz="1700"/>
          </a:p>
        </p:txBody>
      </p:sp>
      <p:sp>
        <p:nvSpPr>
          <p:cNvPr id="88" name="Google Shape;88;p14"/>
          <p:cNvSpPr/>
          <p:nvPr/>
        </p:nvSpPr>
        <p:spPr>
          <a:xfrm>
            <a:off x="703875" y="5262900"/>
            <a:ext cx="9920100" cy="16132500"/>
          </a:xfrm>
          <a:prstGeom prst="roundRect">
            <a:avLst>
              <a:gd name="adj" fmla="val 7938"/>
            </a:avLst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None/>
            </a:pPr>
            <a:endParaRPr sz="6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9360" y="-336729"/>
            <a:ext cx="42793800" cy="4627800"/>
          </a:xfrm>
          <a:prstGeom prst="rect">
            <a:avLst/>
          </a:prstGeom>
          <a:solidFill>
            <a:srgbClr val="F4F1E2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None/>
            </a:pPr>
            <a:endParaRPr sz="6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12667842" y="0"/>
            <a:ext cx="17476800" cy="38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2100" tIns="156025" rIns="312100" bIns="15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lang="en-US" sz="5700" b="1"/>
              <a:t>Self-supervised Learning </a:t>
            </a:r>
            <a:r>
              <a:rPr lang="en-US" sz="5700" b="1" dirty="0"/>
              <a:t>with Multi-View Rendering for 3D Point Cloud Analysis</a:t>
            </a:r>
            <a:br>
              <a:rPr lang="en-US" sz="5700" b="1" dirty="0">
                <a:solidFill>
                  <a:schemeClr val="dk1"/>
                </a:solidFill>
              </a:rPr>
            </a:br>
            <a:br>
              <a:rPr lang="en-US" sz="1000" dirty="0">
                <a:solidFill>
                  <a:schemeClr val="dk1"/>
                </a:solidFill>
              </a:rPr>
            </a:b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Bach Tran</a:t>
            </a:r>
            <a:r>
              <a:rPr lang="en-US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	     </a:t>
            </a:r>
            <a:r>
              <a:rPr lang="en-US" dirty="0" err="1">
                <a:latin typeface="Calibri"/>
                <a:ea typeface="Calibri"/>
                <a:cs typeface="Calibri"/>
                <a:sym typeface="Calibri"/>
              </a:rPr>
              <a:t>Binh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-Son Hua</a:t>
            </a:r>
            <a:r>
              <a:rPr lang="en-US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	      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Anh Tuan Tran</a:t>
            </a:r>
            <a:r>
              <a:rPr lang="en-US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	 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Minh Hoai</a:t>
            </a:r>
            <a:r>
              <a:rPr lang="en-US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1,</a:t>
            </a:r>
            <a:r>
              <a:rPr lang="en-US" baseline="30000" dirty="0">
                <a:latin typeface="Calibri"/>
                <a:ea typeface="Calibri"/>
                <a:cs typeface="Calibri"/>
                <a:sym typeface="Calibri"/>
              </a:rPr>
              <a:t>2</a:t>
            </a:r>
            <a:br>
              <a:rPr lang="en-US" sz="4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2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VinAI</a:t>
            </a:r>
            <a:r>
              <a:rPr lang="en-US" sz="4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Research</a:t>
            </a:r>
            <a:r>
              <a:rPr lang="en-US" sz="4200" baseline="30000" dirty="0"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42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  </a:t>
            </a:r>
            <a:r>
              <a:rPr lang="en-US" sz="4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Stony Brook Univeristy</a:t>
            </a:r>
            <a:r>
              <a:rPr lang="en-US" sz="4200" baseline="30000" dirty="0">
                <a:latin typeface="Calibri"/>
                <a:ea typeface="Calibri"/>
                <a:cs typeface="Calibri"/>
                <a:sym typeface="Calibri"/>
              </a:rPr>
              <a:t>2</a:t>
            </a:r>
            <a:endParaRPr sz="4200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4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5900" y="972399"/>
            <a:ext cx="6104700" cy="236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 descr="Logo, company nam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25247" y="535075"/>
            <a:ext cx="3536400" cy="29175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/>
          <p:nvPr/>
        </p:nvSpPr>
        <p:spPr>
          <a:xfrm>
            <a:off x="3745608" y="4790363"/>
            <a:ext cx="3933300" cy="99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– Overview</a:t>
            </a:r>
            <a:endParaRPr sz="1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17518183" y="4750183"/>
            <a:ext cx="6977700" cy="94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5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Proposed Framework</a:t>
            </a:r>
            <a:endParaRPr sz="5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14"/>
          <p:cNvCxnSpPr/>
          <p:nvPr/>
        </p:nvCxnSpPr>
        <p:spPr>
          <a:xfrm rot="10800000" flipH="1">
            <a:off x="-9360" y="4357157"/>
            <a:ext cx="42803400" cy="1200"/>
          </a:xfrm>
          <a:prstGeom prst="straightConnector1">
            <a:avLst/>
          </a:prstGeom>
          <a:noFill/>
          <a:ln w="127000" cap="flat" cmpd="sng">
            <a:solidFill>
              <a:srgbClr val="1E3D59">
                <a:alpha val="83137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cxnSp>
        <p:nvCxnSpPr>
          <p:cNvPr id="96" name="Google Shape;96;p14"/>
          <p:cNvCxnSpPr/>
          <p:nvPr/>
        </p:nvCxnSpPr>
        <p:spPr>
          <a:xfrm rot="10800000" flipH="1">
            <a:off x="0" y="29782627"/>
            <a:ext cx="42803400" cy="1200"/>
          </a:xfrm>
          <a:prstGeom prst="straightConnector1">
            <a:avLst/>
          </a:prstGeom>
          <a:noFill/>
          <a:ln w="127000" cap="flat" cmpd="sng">
            <a:solidFill>
              <a:srgbClr val="1E3D59">
                <a:alpha val="83137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254"/>
              </a:srgbClr>
            </a:outerShdw>
          </a:effectLst>
        </p:spPr>
      </p:cxnSp>
      <p:sp>
        <p:nvSpPr>
          <p:cNvPr id="97" name="Google Shape;97;p14"/>
          <p:cNvSpPr/>
          <p:nvPr/>
        </p:nvSpPr>
        <p:spPr>
          <a:xfrm>
            <a:off x="648675" y="22300000"/>
            <a:ext cx="9920100" cy="6907500"/>
          </a:xfrm>
          <a:prstGeom prst="roundRect">
            <a:avLst>
              <a:gd name="adj" fmla="val 7206"/>
            </a:avLst>
          </a:prstGeom>
          <a:solidFill>
            <a:schemeClr val="lt1"/>
          </a:solidFill>
          <a:ln w="9525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t" anchorCtr="0">
            <a:noAutofit/>
          </a:bodyPr>
          <a:lstStyle/>
          <a:p>
            <a:pPr marL="762000" marR="0" lvl="0" indent="-660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3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62000" marR="0" lvl="0" indent="-660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[1]</a:t>
            </a:r>
            <a:r>
              <a:rPr lang="en-US" sz="33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3300">
                <a:solidFill>
                  <a:srgbClr val="222222"/>
                </a:solidFill>
                <a:highlight>
                  <a:srgbClr val="FFFFFF"/>
                </a:highlight>
              </a:rPr>
              <a:t>Sauder, Jonathan, and Bjarne Sievers. "Self-supervised deep learning on point clouds by reconstructing space." Advances in Neural Information Processing Systems 32 (2019).</a:t>
            </a:r>
            <a:endParaRPr sz="3300" b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98500" marR="0" lvl="0" indent="-596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300" b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[2]. </a:t>
            </a:r>
            <a:r>
              <a:rPr lang="en-US" sz="3300">
                <a:solidFill>
                  <a:srgbClr val="222222"/>
                </a:solidFill>
                <a:highlight>
                  <a:srgbClr val="FFFFFF"/>
                </a:highlight>
              </a:rPr>
              <a:t>Wang, Hanchen, et al. "Unsupervised point cloud pre-training via occlusion completion." Proceedings of the IEEE/CVF International Conference on Computer Vision. 2021.</a:t>
            </a:r>
            <a:endParaRPr sz="33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marL="698500" marR="0" lvl="0" indent="-596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300">
                <a:solidFill>
                  <a:srgbClr val="222222"/>
                </a:solidFill>
                <a:highlight>
                  <a:srgbClr val="FFFFFF"/>
                </a:highlight>
              </a:rPr>
              <a:t>[3]. Chen, Ting, et al. "A simple framework for contrastive learning of visual representations." International conference on machine learning. PMLR, 2020.</a:t>
            </a:r>
            <a:endParaRPr sz="33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  <p:sp>
        <p:nvSpPr>
          <p:cNvPr id="98" name="Google Shape;98;p14"/>
          <p:cNvSpPr txBox="1"/>
          <p:nvPr/>
        </p:nvSpPr>
        <p:spPr>
          <a:xfrm>
            <a:off x="1072324" y="21966475"/>
            <a:ext cx="2807700" cy="590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33860902" y="24757388"/>
            <a:ext cx="5658600" cy="974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5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Conclusion</a:t>
            </a:r>
            <a:endParaRPr sz="5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31911959" y="12484374"/>
            <a:ext cx="107568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775" tIns="48350" rIns="96775" bIns="483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800" b="1">
                <a:solidFill>
                  <a:schemeClr val="dk1"/>
                </a:solidFill>
              </a:rPr>
              <a:t>Loss function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 descr="Home | ICCV 2021"/>
          <p:cNvSpPr/>
          <p:nvPr/>
        </p:nvSpPr>
        <p:spPr>
          <a:xfrm>
            <a:off x="21174077" y="14923140"/>
            <a:ext cx="334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875" tIns="54425" rIns="108875" bIns="54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12062525" y="17070675"/>
            <a:ext cx="18174600" cy="46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875" tIns="108875" rIns="108875" bIns="108875" anchor="t" anchorCtr="0">
            <a:spAutoFit/>
          </a:bodyPr>
          <a:lstStyle/>
          <a:p>
            <a:pPr marL="546100" lvl="0" indent="-552450" algn="l" rtl="0">
              <a:spcBef>
                <a:spcPts val="0"/>
              </a:spcBef>
              <a:spcAft>
                <a:spcPts val="0"/>
              </a:spcAft>
              <a:buSzPts val="4300"/>
              <a:buFont typeface="Calibri"/>
              <a:buChar char="❏"/>
            </a:pPr>
            <a:r>
              <a:rPr lang="en-US" sz="3800" b="1">
                <a:solidFill>
                  <a:schemeClr val="dk1"/>
                </a:solidFill>
              </a:rPr>
              <a:t>Global knowledge transfer loss:</a:t>
            </a:r>
            <a:r>
              <a:rPr lang="en-US" sz="4300" b="1">
                <a:solidFill>
                  <a:schemeClr val="dk1"/>
                </a:solidFill>
              </a:rPr>
              <a:t> </a:t>
            </a:r>
            <a:r>
              <a:rPr lang="en-US" sz="3300"/>
              <a:t>minimizing distance between </a:t>
            </a:r>
            <a:r>
              <a:rPr lang="en-US" sz="3300">
                <a:solidFill>
                  <a:schemeClr val="dk1"/>
                </a:solidFill>
              </a:rPr>
              <a:t>multi-view 2D feature vector and 3D point cloud feature vector</a:t>
            </a:r>
            <a:endParaRPr sz="3300">
              <a:solidFill>
                <a:schemeClr val="dk1"/>
              </a:solidFill>
            </a:endParaRPr>
          </a:p>
          <a:p>
            <a:pPr marL="546100" lvl="0" indent="-552450" algn="l" rtl="0">
              <a:spcBef>
                <a:spcPts val="0"/>
              </a:spcBef>
              <a:spcAft>
                <a:spcPts val="0"/>
              </a:spcAft>
              <a:buSzPts val="4300"/>
              <a:buFont typeface="Calibri"/>
              <a:buChar char="❏"/>
            </a:pPr>
            <a:r>
              <a:rPr lang="en-US" sz="3800" b="1">
                <a:solidFill>
                  <a:schemeClr val="dk1"/>
                </a:solidFill>
              </a:rPr>
              <a:t>Point-wise knowledge transfer loss:</a:t>
            </a:r>
            <a:r>
              <a:rPr lang="en-US" sz="3800" b="1">
                <a:solidFill>
                  <a:srgbClr val="0070C0"/>
                </a:solidFill>
              </a:rPr>
              <a:t> </a:t>
            </a:r>
            <a:r>
              <a:rPr lang="en-US" sz="3300">
                <a:solidFill>
                  <a:schemeClr val="dk1"/>
                </a:solidFill>
              </a:rPr>
              <a:t>using a loss function inspired from SimCLR [3] to maximize the similarity between the point representation vector and its correspondence pixel representation vector</a:t>
            </a:r>
            <a:endParaRPr sz="3300">
              <a:solidFill>
                <a:schemeClr val="dk1"/>
              </a:solidFill>
            </a:endParaRPr>
          </a:p>
          <a:p>
            <a:pPr marL="546100" lvl="0" indent="-520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Char char="❏"/>
            </a:pPr>
            <a:r>
              <a:rPr lang="en-US" sz="3800" b="1">
                <a:solidFill>
                  <a:schemeClr val="dk1"/>
                </a:solidFill>
              </a:rPr>
              <a:t>Total loss: </a:t>
            </a:r>
            <a:r>
              <a:rPr lang="en-US" sz="3300">
                <a:solidFill>
                  <a:schemeClr val="dk1"/>
                </a:solidFill>
              </a:rPr>
              <a:t>combining both losses</a:t>
            </a:r>
            <a:endParaRPr sz="3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31964722" y="18191291"/>
            <a:ext cx="107568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775" tIns="48350" rIns="96775" bIns="483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800" b="1">
                <a:solidFill>
                  <a:schemeClr val="dk1"/>
                </a:solidFill>
              </a:rPr>
              <a:t>Learning curve</a:t>
            </a:r>
            <a:endParaRPr sz="17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1911940" y="5853342"/>
            <a:ext cx="107568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775" tIns="48350" rIns="96775" bIns="483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800" b="1">
                <a:solidFill>
                  <a:schemeClr val="dk1"/>
                </a:solidFill>
              </a:rPr>
              <a:t>SVM evaluation</a:t>
            </a:r>
            <a:endParaRPr sz="1700" b="1" i="0" u="none" strike="noStrike" cap="none">
              <a:solidFill>
                <a:schemeClr val="dk1"/>
              </a:solidFill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32193925" y="25595525"/>
            <a:ext cx="9056700" cy="7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875" tIns="108875" rIns="108875" bIns="10887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We propose a self-supervised method, which:</a:t>
            </a:r>
            <a:endParaRPr sz="3200"/>
          </a:p>
        </p:txBody>
      </p:sp>
      <p:sp>
        <p:nvSpPr>
          <p:cNvPr id="106" name="Google Shape;106;p14"/>
          <p:cNvSpPr txBox="1"/>
          <p:nvPr/>
        </p:nvSpPr>
        <p:spPr>
          <a:xfrm>
            <a:off x="32640650" y="26445151"/>
            <a:ext cx="9299400" cy="22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875" tIns="108875" rIns="108875" bIns="108875" anchor="t" anchorCtr="0">
            <a:spAutoFit/>
          </a:bodyPr>
          <a:lstStyle/>
          <a:p>
            <a:pPr marL="546100" lvl="0" indent="-488950" algn="l" rtl="0">
              <a:spcBef>
                <a:spcPts val="0"/>
              </a:spcBef>
              <a:spcAft>
                <a:spcPts val="0"/>
              </a:spcAft>
              <a:buSzPts val="3300"/>
              <a:buChar char="➢"/>
            </a:pPr>
            <a:r>
              <a:rPr lang="en-US" sz="3300"/>
              <a:t>Based on multi-view rendering</a:t>
            </a:r>
            <a:endParaRPr sz="3300"/>
          </a:p>
          <a:p>
            <a:pPr marL="546100" lvl="0" indent="-488950" algn="l" rtl="0">
              <a:spcBef>
                <a:spcPts val="0"/>
              </a:spcBef>
              <a:spcAft>
                <a:spcPts val="0"/>
              </a:spcAft>
              <a:buSzPts val="3300"/>
              <a:buChar char="➢"/>
            </a:pPr>
            <a:r>
              <a:rPr lang="en-US" sz="3300"/>
              <a:t>Utilized both global and local knowledge</a:t>
            </a:r>
            <a:endParaRPr sz="3300"/>
          </a:p>
          <a:p>
            <a:pPr marL="546100" lvl="0" indent="-488950" algn="l" rtl="0">
              <a:spcBef>
                <a:spcPts val="0"/>
              </a:spcBef>
              <a:spcAft>
                <a:spcPts val="0"/>
              </a:spcAft>
              <a:buSzPts val="3300"/>
              <a:buChar char="➢"/>
            </a:pPr>
            <a:r>
              <a:rPr lang="en-US" sz="3300"/>
              <a:t>Outperforms the previous state-of-the-art models</a:t>
            </a:r>
            <a:endParaRPr sz="3300"/>
          </a:p>
        </p:txBody>
      </p:sp>
      <p:pic>
        <p:nvPicPr>
          <p:cNvPr id="107" name="Google Shape;10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50614" y="510338"/>
            <a:ext cx="2807624" cy="28076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4"/>
          <p:cNvSpPr/>
          <p:nvPr/>
        </p:nvSpPr>
        <p:spPr>
          <a:xfrm>
            <a:off x="34335150" y="4816475"/>
            <a:ext cx="5163600" cy="94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5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5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764213" y="1514100"/>
            <a:ext cx="5486400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223864" y="5813625"/>
            <a:ext cx="19730362" cy="11098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4"/>
          <p:cNvPicPr preferRelativeResize="0"/>
          <p:nvPr/>
        </p:nvPicPr>
        <p:blipFill rotWithShape="1">
          <a:blip r:embed="rId8">
            <a:alphaModFix/>
          </a:blip>
          <a:srcRect t="2448"/>
          <a:stretch/>
        </p:blipFill>
        <p:spPr>
          <a:xfrm>
            <a:off x="31964750" y="6870950"/>
            <a:ext cx="9644100" cy="4591500"/>
          </a:xfrm>
          <a:prstGeom prst="rect">
            <a:avLst/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112" name="Google Shape;112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1223864" y="23441214"/>
            <a:ext cx="18976012" cy="5154998"/>
          </a:xfrm>
          <a:prstGeom prst="rect">
            <a:avLst/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sp>
        <p:nvSpPr>
          <p:cNvPr id="113" name="Google Shape;113;p14"/>
          <p:cNvSpPr/>
          <p:nvPr/>
        </p:nvSpPr>
        <p:spPr>
          <a:xfrm>
            <a:off x="11023913" y="21820888"/>
            <a:ext cx="20196600" cy="7241100"/>
          </a:xfrm>
          <a:prstGeom prst="roundRect">
            <a:avLst>
              <a:gd name="adj" fmla="val 5085"/>
            </a:avLst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200"/>
              <a:buFont typeface="Arial"/>
              <a:buNone/>
            </a:pPr>
            <a:endParaRPr sz="6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18425225" y="21307100"/>
            <a:ext cx="5163600" cy="947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6775" tIns="48350" rIns="96775" bIns="483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5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5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endParaRPr sz="51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11223884" y="22506774"/>
            <a:ext cx="107568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775" tIns="48350" rIns="96775" bIns="4835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800" b="1">
                <a:solidFill>
                  <a:schemeClr val="dk1"/>
                </a:solidFill>
              </a:rPr>
              <a:t>Classification</a:t>
            </a:r>
            <a:r>
              <a:rPr lang="en-US"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800" b="1">
                <a:solidFill>
                  <a:schemeClr val="dk1"/>
                </a:solidFill>
              </a:rPr>
              <a:t>r</a:t>
            </a:r>
            <a:r>
              <a:rPr lang="en-US"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esults</a:t>
            </a:r>
            <a:endParaRPr sz="17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040925" y="19191574"/>
            <a:ext cx="9644100" cy="4137600"/>
          </a:xfrm>
          <a:prstGeom prst="rect">
            <a:avLst/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117" name="Google Shape;117;p14"/>
          <p:cNvPicPr preferRelativeResize="0"/>
          <p:nvPr/>
        </p:nvPicPr>
        <p:blipFill rotWithShape="1">
          <a:blip r:embed="rId11">
            <a:alphaModFix/>
          </a:blip>
          <a:srcRect l="3577"/>
          <a:stretch/>
        </p:blipFill>
        <p:spPr>
          <a:xfrm>
            <a:off x="32040925" y="13546138"/>
            <a:ext cx="9644100" cy="3918142"/>
          </a:xfrm>
          <a:prstGeom prst="rect">
            <a:avLst/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sp>
        <p:nvSpPr>
          <p:cNvPr id="118" name="Google Shape;118;p14"/>
          <p:cNvSpPr txBox="1"/>
          <p:nvPr/>
        </p:nvSpPr>
        <p:spPr>
          <a:xfrm>
            <a:off x="1070250" y="5877875"/>
            <a:ext cx="86940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Problem statement:</a:t>
            </a:r>
            <a:endParaRPr sz="33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	Inputs: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3D data such as mesh, RGB-D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962852" y="7819946"/>
            <a:ext cx="2335624" cy="155839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4"/>
          <p:cNvSpPr txBox="1"/>
          <p:nvPr/>
        </p:nvSpPr>
        <p:spPr>
          <a:xfrm>
            <a:off x="1852050" y="9621325"/>
            <a:ext cx="2557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Modelnet40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1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265540" y="7321450"/>
            <a:ext cx="2335625" cy="2056900"/>
          </a:xfrm>
          <a:prstGeom prst="rect">
            <a:avLst/>
          </a:prstGeom>
          <a:noFill/>
          <a:ln w="57150" cap="flat" cmpd="sng">
            <a:solidFill>
              <a:srgbClr val="1E3D59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sp>
        <p:nvSpPr>
          <p:cNvPr id="122" name="Google Shape;122;p14"/>
          <p:cNvSpPr txBox="1"/>
          <p:nvPr/>
        </p:nvSpPr>
        <p:spPr>
          <a:xfrm>
            <a:off x="6210138" y="9621325"/>
            <a:ext cx="2557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Calibri"/>
                <a:ea typeface="Calibri"/>
                <a:cs typeface="Calibri"/>
                <a:sym typeface="Calibri"/>
              </a:rPr>
              <a:t>ScanNet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4"/>
          <p:cNvSpPr txBox="1"/>
          <p:nvPr/>
        </p:nvSpPr>
        <p:spPr>
          <a:xfrm>
            <a:off x="1070250" y="10762488"/>
            <a:ext cx="86940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	Output: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pre-trained 3D models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4"/>
          <p:cNvSpPr txBox="1"/>
          <p:nvPr/>
        </p:nvSpPr>
        <p:spPr>
          <a:xfrm>
            <a:off x="1070250" y="11707300"/>
            <a:ext cx="8694000" cy="983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Previous works:</a:t>
            </a:r>
            <a:endParaRPr sz="33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	Jigsaw [1]: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based on solving a jigsaw puzzle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	OcCo [2]: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based on point cloud completion task (similar to mask-based pre-training in NLP)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STRL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: based on a sequence of point cloud (spatio-temporal cues)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CM: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based on cross-view invariant and cross-modality constraints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Both 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Jigsaw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OcCo,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 STRL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ignored information from 2D image</a:t>
            </a: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Our proposal: 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based on 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a local pixel/point level correspondence</a:t>
            </a:r>
            <a:r>
              <a:rPr lang="en-US" sz="330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-US" sz="3300" b="1">
                <a:latin typeface="Calibri"/>
                <a:ea typeface="Calibri"/>
                <a:cs typeface="Calibri"/>
                <a:sym typeface="Calibri"/>
              </a:rPr>
              <a:t>a global image/point cloud level constraint</a:t>
            </a:r>
            <a:endParaRPr sz="3300" b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Macintosh PowerPoint</Application>
  <PresentationFormat>Custom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Noto Sans Symbols</vt:lpstr>
      <vt:lpstr>Arial</vt:lpstr>
      <vt:lpstr>Calibri</vt:lpstr>
      <vt:lpstr>Office Theme</vt:lpstr>
      <vt:lpstr>Self-supervised Learning with Multi-View Rendering for 3D Point Cloud Analysis  Bach Tran1      Binh-Son Hua1       Anh Tuan Tran1   Minh Hoai1,2 VinAI Research1   Stony Brook Univeristy2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Self-supervised Learning with Multi-View Rendering for 3D Point Cloud Analysis  Bach Tran1      Binh-Son Hua1       Anh Tuan Tran1   Minh Hoai1,2 VinAI Research1   Stony Brook Univeristy2</dc:title>
  <dc:creator>Long-Nhat neeeeee</dc:creator>
  <cp:lastModifiedBy>Hứa Bỉnh Sơn (VinAI-NC-TGMT)</cp:lastModifiedBy>
  <cp:revision>1</cp:revision>
  <dcterms:created xsi:type="dcterms:W3CDTF">2014-05-29T01:41:03Z</dcterms:created>
  <dcterms:modified xsi:type="dcterms:W3CDTF">2022-11-18T13:16:14Z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0x010100D27483CF1B63FA4AA03D15E9EA85AD57</vt:lpwstr>
  </property>
</Properties>
</file>