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976800" cy="21031200"/>
  <p:notesSz cx="6858000" cy="9144000"/>
  <p:defaultTextStyle>
    <a:defPPr>
      <a:defRPr lang="en-US"/>
    </a:defPPr>
    <a:lvl1pPr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1471613" indent="-1096963"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2944813" indent="-2197100"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4418013" indent="-3297238"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5895975" indent="-4397375" algn="l" defTabSz="1471613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DE2EBA4-6945-0541-84D8-F204A4E07A7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624">
          <p15:clr>
            <a:srgbClr val="A4A3A4"/>
          </p15:clr>
        </p15:guide>
        <p15:guide id="2" pos="13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AE1F36"/>
    <a:srgbClr val="25619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90"/>
    <p:restoredTop sz="88610"/>
  </p:normalViewPr>
  <p:slideViewPr>
    <p:cSldViewPr snapToObjects="1">
      <p:cViewPr varScale="1">
        <p:scale>
          <a:sx n="43" d="100"/>
          <a:sy n="43" d="100"/>
        </p:scale>
        <p:origin x="960" y="256"/>
      </p:cViewPr>
      <p:guideLst>
        <p:guide orient="horz" pos="6624"/>
        <p:guide pos="13536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A2244C-6333-0247-8B21-EBE6149198F2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3025" y="685800"/>
            <a:ext cx="700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64A434-EFC0-0D4F-BD8F-8C589E658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1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pitchFamily="-108" charset="-128"/>
                <a:cs typeface="ＭＳ Ｐゴシック" charset="0"/>
              </a:rPr>
              <a:t>Cyan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0152F81-18D6-E742-AE52-31E64774147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426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3260" y="6533308"/>
            <a:ext cx="36530280" cy="45080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0" y="11917680"/>
            <a:ext cx="3008376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AFB2D-E7C2-DE48-BD04-B7716AD435EB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4C56-5CA8-FF46-8402-2CD88679B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0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5544A-D3A6-2D46-9824-76073DBB6A8B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908E-DC4D-074A-B327-31DD899C0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80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560765" y="2356276"/>
            <a:ext cx="46416433" cy="50246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1456" y="2356276"/>
            <a:ext cx="138533032" cy="50246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E0C2A-2E88-8D47-9416-0C741C915A09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8135-60CF-8B4D-983C-A77672223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1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7588A-ECD7-2348-8674-BC1A8720BAFA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CACD-70F9-3A46-99A5-2A61812AE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3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872" y="13514494"/>
            <a:ext cx="36530280" cy="417703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872" y="8913925"/>
            <a:ext cx="36530280" cy="460057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70751-032B-9447-8E4C-DC01E4CEF85E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06B9A-1122-ED40-B0A3-3E5B2870B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11452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02465" y="13738444"/>
            <a:ext cx="92474733" cy="38863906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0F2E3-69EC-7A4B-8058-DC0E9B6B9665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84D7B-4D7B-3E47-B1DC-1EFDB1B3F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9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944" y="901813"/>
            <a:ext cx="27542671" cy="2078777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578" y="3962400"/>
            <a:ext cx="12961932" cy="7383462"/>
          </a:xfrm>
          <a:ln>
            <a:solidFill>
              <a:schemeClr val="tx1"/>
            </a:solidFill>
          </a:ln>
          <a:effectLst>
            <a:softEdge rad="31750"/>
          </a:effectLst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668823" y="3962400"/>
            <a:ext cx="13415328" cy="1648460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939178" y="3962400"/>
            <a:ext cx="13415328" cy="16779240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815578" y="12018521"/>
            <a:ext cx="12961932" cy="8341401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6836"/>
            <a:ext cx="42976800" cy="624906"/>
          </a:xfrm>
          <a:prstGeom prst="rect">
            <a:avLst/>
          </a:prstGeom>
          <a:solidFill>
            <a:srgbClr val="AE1F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pic>
        <p:nvPicPr>
          <p:cNvPr id="14" name="Picture 13" descr="SBU vert1_2clr_pms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" y="772320"/>
            <a:ext cx="3017044" cy="24610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flipV="1">
            <a:off x="-992" y="3363976"/>
            <a:ext cx="42946320" cy="75470"/>
          </a:xfrm>
          <a:prstGeom prst="rect">
            <a:avLst/>
          </a:prstGeom>
          <a:solidFill>
            <a:srgbClr val="AE1F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95600" y="6324600"/>
            <a:ext cx="10287000" cy="914400"/>
          </a:xfrm>
        </p:spPr>
        <p:txBody>
          <a:bodyPr/>
          <a:lstStyle>
            <a:lvl1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2pPr>
            <a:lvl3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3pPr>
            <a:lvl4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4pPr>
            <a:lvl5pPr>
              <a:defRPr sz="3200">
                <a:latin typeface="Franklin Gothic Medium" charset="0"/>
                <a:ea typeface="Franklin Gothic Medium" charset="0"/>
                <a:cs typeface="Franklin Gothic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9E48D-673B-0340-AC77-26263A737B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31442" y="658368"/>
            <a:ext cx="4483358" cy="2659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557FFD-4475-4145-AA2E-7DAC344826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4488" y="640080"/>
            <a:ext cx="2724912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573C7-81A0-0240-B1B1-D971D4EBC443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2E3A9-B58B-B141-925D-08B163C0C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2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BBE28-6BDE-BD47-A6A2-28B4D15DDA4B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97A49-E28E-2D4E-A2CE-CD2AB99163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7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9" y="837353"/>
            <a:ext cx="14139072" cy="356362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738" y="837359"/>
            <a:ext cx="24025225" cy="17949546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9" y="4400979"/>
            <a:ext cx="14139072" cy="14385926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5FEA0-2F82-D844-A347-C5A2D4CE85F1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F8A47-C124-8C4B-B49E-A4260838F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4" y="14721847"/>
            <a:ext cx="25786080" cy="173799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23754" y="1879177"/>
            <a:ext cx="25786080" cy="1261872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3754" y="16459843"/>
            <a:ext cx="25786080" cy="2468244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CA0F9-493D-624F-B05B-4D6D763286F1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E243-4F56-F04D-AE06-F3CFCC509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9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9475" y="841375"/>
            <a:ext cx="38677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9475" y="4906963"/>
            <a:ext cx="38677850" cy="138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94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>
              <a:defRPr sz="3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40D3049-C12F-3446-99C9-A1280CFF0BB0}" type="datetime1">
              <a:rPr lang="en-US" altLang="en-US"/>
              <a:pPr/>
              <a:t>6/11/18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84375" y="19492913"/>
            <a:ext cx="136080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0675" y="19492913"/>
            <a:ext cx="10026650" cy="111918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>
              <a:defRPr sz="3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667985F-0190-B944-9852-8F913E598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803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29279088" y="18882360"/>
            <a:ext cx="13295021" cy="1956816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2081354" y="4681728"/>
            <a:ext cx="17069718" cy="2643470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4337" name="Title 13"/>
          <p:cNvSpPr>
            <a:spLocks noGrp="1"/>
          </p:cNvSpPr>
          <p:nvPr>
            <p:ph type="title"/>
          </p:nvPr>
        </p:nvSpPr>
        <p:spPr>
          <a:xfrm>
            <a:off x="7321944" y="893023"/>
            <a:ext cx="27542671" cy="2078777"/>
          </a:xfrm>
        </p:spPr>
        <p:txBody>
          <a:bodyPr/>
          <a:lstStyle/>
          <a:p>
            <a:r>
              <a:rPr lang="en-US" altLang="en-US" sz="6800" b="1" dirty="0">
                <a:latin typeface="Franklin Gothic Medium" charset="0"/>
                <a:ea typeface="Franklin Gothic Medium" charset="0"/>
                <a:cs typeface="Franklin Gothic Medium" charset="0"/>
              </a:rPr>
              <a:t>Good View Hunting: Learning Photo Composition from Dense View Pairs</a:t>
            </a:r>
            <a:br>
              <a:rPr lang="en-US" altLang="en-US" sz="5400" dirty="0">
                <a:latin typeface="Arial" charset="0"/>
              </a:rPr>
            </a:b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Zijun Wei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Jianming Zhang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Xiaohui Shen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Zhe Lin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Radomír Měch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Minh Hoai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  <a:t>, Dimitris Samaras</a:t>
            </a:r>
            <a:r>
              <a:rPr lang="en-US" altLang="en-US" sz="36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br>
              <a:rPr lang="en-US" altLang="en-US" sz="3600" dirty="0">
                <a:latin typeface="Century Schoolbook" charset="0"/>
                <a:ea typeface="Century Schoolbook" charset="0"/>
                <a:cs typeface="Century Schoolbook" charset="0"/>
              </a:rPr>
            </a:br>
            <a:r>
              <a:rPr lang="en-US" altLang="en-US" sz="4000" baseline="30000" dirty="0">
                <a:latin typeface="Century Schoolbook" charset="0"/>
                <a:ea typeface="Century Schoolbook" charset="0"/>
                <a:cs typeface="Century Schoolbook" charset="0"/>
              </a:rPr>
              <a:t>1</a:t>
            </a:r>
            <a:r>
              <a:rPr lang="en-US" altLang="en-US" sz="4000" dirty="0">
                <a:latin typeface="Century Schoolbook" charset="0"/>
                <a:ea typeface="Century Schoolbook" charset="0"/>
                <a:cs typeface="Century Schoolbook" charset="0"/>
              </a:rPr>
              <a:t>Stony Brook University, </a:t>
            </a:r>
            <a:r>
              <a:rPr lang="en-US" altLang="en-US" sz="4000" baseline="30000" dirty="0">
                <a:latin typeface="Century Schoolbook" charset="0"/>
                <a:ea typeface="Century Schoolbook" charset="0"/>
                <a:cs typeface="Century Schoolbook" charset="0"/>
              </a:rPr>
              <a:t>2</a:t>
            </a:r>
            <a:r>
              <a:rPr lang="en-US" altLang="en-US" sz="4000" dirty="0">
                <a:latin typeface="Century Schoolbook" charset="0"/>
                <a:ea typeface="Century Schoolbook" charset="0"/>
                <a:cs typeface="Century Schoolbook" charset="0"/>
              </a:rPr>
              <a:t>Adobe Research</a:t>
            </a:r>
          </a:p>
        </p:txBody>
      </p:sp>
      <p:sp>
        <p:nvSpPr>
          <p:cNvPr id="14346" name="TextBox 2"/>
          <p:cNvSpPr txBox="1">
            <a:spLocks noChangeArrowheads="1"/>
          </p:cNvSpPr>
          <p:nvPr/>
        </p:nvSpPr>
        <p:spPr bwMode="auto">
          <a:xfrm>
            <a:off x="40595550" y="1827100"/>
            <a:ext cx="1841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47161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148449" y="4310267"/>
            <a:ext cx="184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98951" y="3623731"/>
            <a:ext cx="12610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charset="0"/>
                <a:ea typeface="Franklin Gothic Medium" charset="0"/>
                <a:cs typeface="Franklin Gothic Medium" charset="0"/>
              </a:rPr>
              <a:t>Motivation: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9397422" y="19063164"/>
            <a:ext cx="853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Acknowledgements:</a:t>
            </a:r>
          </a:p>
          <a:p>
            <a:r>
              <a:rPr lang="en-US" sz="2000" i="1" dirty="0">
                <a:ea typeface="Arial" charset="0"/>
                <a:cs typeface="Arial" charset="0"/>
              </a:rPr>
              <a:t>This project was partially supported by a gift from Adobe, NSF CNS-1718014, the Partner University Fund, and the SUNY2020 Infrastructure Transportation Security Center</a:t>
            </a:r>
          </a:p>
        </p:txBody>
      </p:sp>
      <p:cxnSp>
        <p:nvCxnSpPr>
          <p:cNvPr id="162" name="Straight Connector 161"/>
          <p:cNvCxnSpPr/>
          <p:nvPr/>
        </p:nvCxnSpPr>
        <p:spPr>
          <a:xfrm>
            <a:off x="36874023" y="9300378"/>
            <a:ext cx="0" cy="2624313"/>
          </a:xfrm>
          <a:prstGeom prst="line">
            <a:avLst/>
          </a:prstGeom>
          <a:ln w="12700">
            <a:solidFill>
              <a:schemeClr val="accent1"/>
            </a:solidFill>
            <a:bevel/>
          </a:ln>
          <a:effectLst>
            <a:outerShdw blurRad="40000" dist="20000" dir="5400000" sx="97000" sy="97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9280488" y="8631936"/>
            <a:ext cx="13295376" cy="10097868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9536050" y="8686800"/>
            <a:ext cx="12622239" cy="59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AE1F36"/>
                </a:solidFill>
                <a:ea typeface="Arial" charset="0"/>
                <a:cs typeface="Arial" charset="0"/>
              </a:rPr>
              <a:t>Quantitative Results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29397422" y="18135600"/>
            <a:ext cx="1317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AE1F36"/>
                </a:solidFill>
                <a:ea typeface="Arial" charset="0"/>
                <a:cs typeface="Arial" charset="0"/>
              </a:rPr>
              <a:t>For more comparisons, user studies, please checkout our paper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9400735" y="14573713"/>
            <a:ext cx="13347465" cy="59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AE1F36"/>
                </a:solidFill>
                <a:ea typeface="Arial" charset="0"/>
                <a:cs typeface="Arial" charset="0"/>
              </a:rPr>
              <a:t>Also works for panoramas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00690" y="4681728"/>
            <a:ext cx="11455566" cy="12378775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00689" y="3529235"/>
            <a:ext cx="11455567" cy="1014984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Suggesting Good Compositions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2081353" y="3529584"/>
            <a:ext cx="16934688" cy="1015663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 dirty="0">
                <a:latin typeface="Franklin Gothic Book" panose="020B0503020102020204" pitchFamily="34" charset="0"/>
              </a:rPr>
              <a:t>The Comparative Photo Composition Dataset (CPC)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9280489" y="7479792"/>
            <a:ext cx="13295021" cy="1015663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 dirty="0">
                <a:latin typeface="Franklin Gothic Book" panose="020B0503020102020204" pitchFamily="34" charset="0"/>
              </a:rPr>
              <a:t>Experimental Results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33399" y="9490770"/>
            <a:ext cx="112774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</a:rPr>
              <a:t>Task: </a:t>
            </a:r>
            <a:r>
              <a:rPr lang="en-US" sz="3200" dirty="0"/>
              <a:t>Given an image, suggest views with good compositions </a:t>
            </a:r>
          </a:p>
          <a:p>
            <a:r>
              <a:rPr lang="en-US" sz="3200" dirty="0">
                <a:solidFill>
                  <a:srgbClr val="AE1F36"/>
                </a:solidFill>
              </a:rPr>
              <a:t>Challenges: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</a:t>
            </a:r>
            <a:r>
              <a:rPr lang="zh-Hans" altLang="en-US" sz="3200" dirty="0"/>
              <a:t> </a:t>
            </a:r>
            <a:r>
              <a:rPr lang="en-US" altLang="zh-Hans" sz="3200" dirty="0"/>
              <a:t>is</a:t>
            </a:r>
            <a:r>
              <a:rPr lang="en-US" sz="3200" dirty="0"/>
              <a:t> a subjective task with various </a:t>
            </a:r>
            <a:r>
              <a:rPr lang="en-US" altLang="zh-Hans" sz="3200" dirty="0"/>
              <a:t>criteria</a:t>
            </a:r>
            <a:r>
              <a:rPr lang="en-US" sz="32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 image can have multiple good composition views;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Subtle displacement may greatly change the composition quality;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Needs to be in real-time for smooth user-experience.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A85B94-C94D-A347-86D7-4925794FE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2160" y="12952824"/>
            <a:ext cx="5297596" cy="1647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7050FB-09A1-3F40-AD25-5257055CF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7422" y="9534650"/>
            <a:ext cx="12899686" cy="29994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4C4944-D7BE-A54F-B6E5-427A578DA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7422" y="12979734"/>
            <a:ext cx="6947702" cy="166744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32AF642C-13A9-9940-81A0-73252AEB0ACA}"/>
              </a:ext>
            </a:extLst>
          </p:cNvPr>
          <p:cNvSpPr txBox="1"/>
          <p:nvPr/>
        </p:nvSpPr>
        <p:spPr>
          <a:xfrm>
            <a:off x="29464514" y="9259436"/>
            <a:ext cx="71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Arial" charset="0"/>
                <a:cs typeface="Arial" charset="0"/>
              </a:rPr>
              <a:t>Image Cropping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6E91E9B-584A-1242-A525-700D7AE9F6DE}"/>
              </a:ext>
            </a:extLst>
          </p:cNvPr>
          <p:cNvSpPr txBox="1"/>
          <p:nvPr/>
        </p:nvSpPr>
        <p:spPr>
          <a:xfrm>
            <a:off x="29461968" y="12560507"/>
            <a:ext cx="68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Arial" charset="0"/>
                <a:cs typeface="Arial" charset="0"/>
              </a:rPr>
              <a:t>Image Thumbnailing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AEA216E-6A0C-444F-B3F7-0D81B9E767E4}"/>
              </a:ext>
            </a:extLst>
          </p:cNvPr>
          <p:cNvSpPr txBox="1"/>
          <p:nvPr/>
        </p:nvSpPr>
        <p:spPr>
          <a:xfrm>
            <a:off x="36954050" y="12563856"/>
            <a:ext cx="533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Arial" charset="0"/>
                <a:cs typeface="Arial" charset="0"/>
              </a:rPr>
              <a:t>Efficiency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33D3E3D-6501-7A47-8D45-CB4F69FFE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7422" y="15274850"/>
            <a:ext cx="9005353" cy="2854375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C120270B-B71D-1F44-8A69-17DA414A3F3B}"/>
              </a:ext>
            </a:extLst>
          </p:cNvPr>
          <p:cNvSpPr txBox="1"/>
          <p:nvPr/>
        </p:nvSpPr>
        <p:spPr>
          <a:xfrm>
            <a:off x="530352" y="13211387"/>
            <a:ext cx="74766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E1F36"/>
                </a:solidFill>
              </a:rPr>
              <a:t>Our contributions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</a:t>
            </a:r>
            <a:r>
              <a:rPr lang="en-US" sz="3200" b="1" dirty="0"/>
              <a:t>large scale Comparative Photo Composition (CPC)</a:t>
            </a:r>
            <a:r>
              <a:rPr lang="en-US" sz="3200" dirty="0"/>
              <a:t> dataset;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novel knowledge-transfer framework to train a </a:t>
            </a:r>
            <a:r>
              <a:rPr lang="en-US" sz="3200" b="1" dirty="0"/>
              <a:t>real-time</a:t>
            </a:r>
            <a:r>
              <a:rPr lang="en-US" sz="3200" dirty="0"/>
              <a:t> good composition view proposal network (VPN) that works at 75+ FPS.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F388865-13E1-CC47-87A3-0635E3396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331" y="4982115"/>
            <a:ext cx="10507419" cy="4303886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6CD83C60-CEB1-DF44-92B9-1B900B612EC8}"/>
              </a:ext>
            </a:extLst>
          </p:cNvPr>
          <p:cNvSpPr txBox="1"/>
          <p:nvPr/>
        </p:nvSpPr>
        <p:spPr>
          <a:xfrm>
            <a:off x="12081353" y="7479792"/>
            <a:ext cx="16934688" cy="1015663"/>
          </a:xfrm>
          <a:prstGeom prst="rect">
            <a:avLst/>
          </a:prstGeom>
          <a:solidFill>
            <a:srgbClr val="256190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400" dirty="0">
                <a:latin typeface="Franklin Gothic Book" panose="020B0503020102020204" pitchFamily="34" charset="0"/>
              </a:rPr>
              <a:t>Teacher-Student Knowledge Transfer for Real-Time Proposal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D1C575B-CD97-F24A-8120-926E6F689E3B}"/>
              </a:ext>
            </a:extLst>
          </p:cNvPr>
          <p:cNvSpPr txBox="1"/>
          <p:nvPr/>
        </p:nvSpPr>
        <p:spPr>
          <a:xfrm>
            <a:off x="12302743" y="4876800"/>
            <a:ext cx="11700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</a:rPr>
              <a:t>Properties: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large range of scenes covering various number of objects.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Each image contains 24 user-ranked views.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More than 1,000,000 view pairs can be generated.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9486D5A-3D71-5E4B-8811-6C9E5B37AF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60" y="17907000"/>
            <a:ext cx="5902340" cy="293383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BAE0E34-6DA4-8043-8067-444938418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04806" y="15312823"/>
            <a:ext cx="3798868" cy="28164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10144" y="13809422"/>
            <a:ext cx="21003768" cy="7035698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DB6E683-FC52-7848-98BB-61631333F4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1584" y="14822424"/>
            <a:ext cx="20832707" cy="5885356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A8B9D55F-0B0B-764D-8A73-66E6FA3D5C5E}"/>
              </a:ext>
            </a:extLst>
          </p:cNvPr>
          <p:cNvSpPr txBox="1"/>
          <p:nvPr/>
        </p:nvSpPr>
        <p:spPr>
          <a:xfrm>
            <a:off x="24696036" y="5933182"/>
            <a:ext cx="4183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sz="3200" dirty="0">
                <a:solidFill>
                  <a:srgbClr val="AE1F36"/>
                </a:solidFill>
                <a:ea typeface="Arial" charset="0"/>
                <a:cs typeface="Arial" charset="0"/>
              </a:rPr>
              <a:t>data</a:t>
            </a:r>
            <a:r>
              <a:rPr lang="zh-Hans" altLang="en-US" sz="3200" dirty="0">
                <a:solidFill>
                  <a:srgbClr val="AE1F36"/>
                </a:solidFill>
                <a:ea typeface="Arial" charset="0"/>
                <a:cs typeface="Arial" charset="0"/>
              </a:rPr>
              <a:t> </a:t>
            </a:r>
            <a:r>
              <a:rPr lang="en-US" altLang="zh-Hans" sz="3200" dirty="0">
                <a:solidFill>
                  <a:srgbClr val="AE1F36"/>
                </a:solidFill>
                <a:ea typeface="Arial" charset="0"/>
                <a:cs typeface="Arial" charset="0"/>
              </a:rPr>
              <a:t>collection</a:t>
            </a:r>
            <a:endParaRPr lang="en-US" sz="3200" dirty="0">
              <a:solidFill>
                <a:srgbClr val="AE1F36"/>
              </a:solidFill>
              <a:ea typeface="Arial" charset="0"/>
              <a:cs typeface="Arial" charset="0"/>
            </a:endParaRPr>
          </a:p>
          <a:p>
            <a:pPr algn="ctr"/>
            <a:r>
              <a:rPr lang="en-US" sz="3200" dirty="0">
                <a:solidFill>
                  <a:srgbClr val="AE1F36"/>
                </a:solidFill>
                <a:ea typeface="Arial" charset="0"/>
                <a:cs typeface="Arial" charset="0"/>
              </a:rPr>
              <a:t>pipeline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345AF00-EAB6-2044-A8C6-34CE321D30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72571" y="3703320"/>
            <a:ext cx="12947185" cy="3728323"/>
          </a:xfrm>
          <a:prstGeom prst="rect">
            <a:avLst/>
          </a:prstGeom>
        </p:spPr>
      </p:pic>
      <p:cxnSp>
        <p:nvCxnSpPr>
          <p:cNvPr id="14339" name="Elbow Connector 14338">
            <a:extLst>
              <a:ext uri="{FF2B5EF4-FFF2-40B4-BE49-F238E27FC236}">
                <a16:creationId xmlns:a16="http://schemas.microsoft.com/office/drawing/2014/main" id="{663C13D8-41FD-BE40-A3E8-EB6DE0B24559}"/>
              </a:ext>
            </a:extLst>
          </p:cNvPr>
          <p:cNvCxnSpPr>
            <a:cxnSpLocks/>
            <a:endCxn id="48" idx="0"/>
          </p:cNvCxnSpPr>
          <p:nvPr/>
        </p:nvCxnSpPr>
        <p:spPr>
          <a:xfrm rot="5400000" flipH="1" flipV="1">
            <a:off x="35593468" y="10624465"/>
            <a:ext cx="322413" cy="9699131"/>
          </a:xfrm>
          <a:prstGeom prst="bentConnector3">
            <a:avLst>
              <a:gd name="adj1" fmla="val 146241"/>
            </a:avLst>
          </a:prstGeom>
          <a:ln w="53975">
            <a:solidFill>
              <a:srgbClr val="FFFF00"/>
            </a:solidFill>
            <a:prstDash val="dash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314F08B6-54A8-BD45-924A-6751F8EE3504}"/>
              </a:ext>
            </a:extLst>
          </p:cNvPr>
          <p:cNvSpPr txBox="1"/>
          <p:nvPr/>
        </p:nvSpPr>
        <p:spPr>
          <a:xfrm>
            <a:off x="8763000" y="2436234"/>
            <a:ext cx="49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zijwei@cs.stonybrook.edu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356F1D-13CE-9440-9424-164B9B8A2BA3}"/>
              </a:ext>
            </a:extLst>
          </p:cNvPr>
          <p:cNvGrpSpPr/>
          <p:nvPr/>
        </p:nvGrpSpPr>
        <p:grpSpPr>
          <a:xfrm>
            <a:off x="38774227" y="18967196"/>
            <a:ext cx="3669173" cy="1835404"/>
            <a:chOff x="38053065" y="18964076"/>
            <a:chExt cx="3669173" cy="183540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D537002-AA50-4747-ABF9-31084889F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886834" y="18964076"/>
              <a:ext cx="1835404" cy="183540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C0A1678-1E5B-0C49-B65F-54BBB76276D7}"/>
                </a:ext>
              </a:extLst>
            </p:cNvPr>
            <p:cNvGrpSpPr/>
            <p:nvPr/>
          </p:nvGrpSpPr>
          <p:grpSpPr>
            <a:xfrm>
              <a:off x="38053065" y="19066642"/>
              <a:ext cx="3667539" cy="1573951"/>
              <a:chOff x="38837845" y="19149196"/>
              <a:chExt cx="3667539" cy="1573951"/>
            </a:xfrm>
          </p:grpSpPr>
          <p:sp>
            <p:nvSpPr>
              <p:cNvPr id="14349" name="Rectangle 14348">
                <a:extLst>
                  <a:ext uri="{FF2B5EF4-FFF2-40B4-BE49-F238E27FC236}">
                    <a16:creationId xmlns:a16="http://schemas.microsoft.com/office/drawing/2014/main" id="{422E20E3-F8E8-DD44-AFD4-E5CC75B59F99}"/>
                  </a:ext>
                </a:extLst>
              </p:cNvPr>
              <p:cNvSpPr/>
              <p:nvPr/>
            </p:nvSpPr>
            <p:spPr>
              <a:xfrm>
                <a:off x="38837845" y="19153487"/>
                <a:ext cx="3667539" cy="1569660"/>
              </a:xfrm>
              <a:prstGeom prst="rect">
                <a:avLst/>
              </a:prstGeom>
              <a:solidFill>
                <a:schemeClr val="lt1">
                  <a:alpha val="53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3A8606E-1BC8-884F-9A23-ADFA8F6BD7F4}"/>
                  </a:ext>
                </a:extLst>
              </p:cNvPr>
              <p:cNvSpPr txBox="1"/>
              <p:nvPr/>
            </p:nvSpPr>
            <p:spPr>
              <a:xfrm>
                <a:off x="38881689" y="19149196"/>
                <a:ext cx="18973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datasets, </a:t>
                </a:r>
              </a:p>
              <a:p>
                <a:r>
                  <a:rPr lang="en-US" sz="3200" dirty="0"/>
                  <a:t>code, </a:t>
                </a:r>
              </a:p>
              <a:p>
                <a:r>
                  <a:rPr lang="en-US" sz="3200" dirty="0"/>
                  <a:t>models: </a:t>
                </a:r>
              </a:p>
            </p:txBody>
          </p:sp>
        </p:grpSp>
      </p:grpSp>
      <p:sp>
        <p:nvSpPr>
          <p:cNvPr id="14350" name="Rectangle 14349">
            <a:extLst>
              <a:ext uri="{FF2B5EF4-FFF2-40B4-BE49-F238E27FC236}">
                <a16:creationId xmlns:a16="http://schemas.microsoft.com/office/drawing/2014/main" id="{A596D092-84D3-D84B-B872-C59C68020A7B}"/>
              </a:ext>
            </a:extLst>
          </p:cNvPr>
          <p:cNvSpPr/>
          <p:nvPr/>
        </p:nvSpPr>
        <p:spPr>
          <a:xfrm>
            <a:off x="454005" y="17145000"/>
            <a:ext cx="6937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High IoU (red) does not indicate high composition quality</a:t>
            </a:r>
          </a:p>
          <a:p>
            <a:r>
              <a:rPr lang="en-US" sz="2000" dirty="0"/>
              <a:t>Low IoU (yellow) does not indicate low composition quality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7A18A64-1C70-2544-B765-DE42CD7D8657}"/>
              </a:ext>
            </a:extLst>
          </p:cNvPr>
          <p:cNvSpPr/>
          <p:nvPr/>
        </p:nvSpPr>
        <p:spPr>
          <a:xfrm>
            <a:off x="29151072" y="3529583"/>
            <a:ext cx="13423392" cy="379476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53" name="Striped Right Arrow 52">
            <a:extLst>
              <a:ext uri="{FF2B5EF4-FFF2-40B4-BE49-F238E27FC236}">
                <a16:creationId xmlns:a16="http://schemas.microsoft.com/office/drawing/2014/main" id="{1A5C47C1-1E38-364D-AE67-1C2151077FD2}"/>
              </a:ext>
            </a:extLst>
          </p:cNvPr>
          <p:cNvSpPr/>
          <p:nvPr/>
        </p:nvSpPr>
        <p:spPr>
          <a:xfrm>
            <a:off x="25755600" y="5268807"/>
            <a:ext cx="1929278" cy="674793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09697F-1243-4A44-8D6C-D9220B3FD4A4}"/>
              </a:ext>
            </a:extLst>
          </p:cNvPr>
          <p:cNvCxnSpPr/>
          <p:nvPr/>
        </p:nvCxnSpPr>
        <p:spPr>
          <a:xfrm flipH="1">
            <a:off x="29132784" y="4718304"/>
            <a:ext cx="0" cy="2569464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622FB49-E784-B94F-8337-442DA58220C1}"/>
              </a:ext>
            </a:extLst>
          </p:cNvPr>
          <p:cNvSpPr txBox="1"/>
          <p:nvPr/>
        </p:nvSpPr>
        <p:spPr>
          <a:xfrm>
            <a:off x="9148449" y="13944600"/>
            <a:ext cx="270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Ground-truth</a:t>
            </a:r>
          </a:p>
          <a:p>
            <a:r>
              <a:rPr lang="en-US" sz="2000" dirty="0"/>
              <a:t>VPN suggestion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284BFE-DD18-DB43-96C6-5232A79650C2}"/>
              </a:ext>
            </a:extLst>
          </p:cNvPr>
          <p:cNvCxnSpPr/>
          <p:nvPr/>
        </p:nvCxnSpPr>
        <p:spPr>
          <a:xfrm>
            <a:off x="8322258" y="14173200"/>
            <a:ext cx="749192" cy="0"/>
          </a:xfrm>
          <a:prstGeom prst="line">
            <a:avLst/>
          </a:prstGeom>
          <a:ln w="50800">
            <a:solidFill>
              <a:srgbClr val="00F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5FA2452-E60D-364C-AE2F-D7AF76D42488}"/>
              </a:ext>
            </a:extLst>
          </p:cNvPr>
          <p:cNvCxnSpPr/>
          <p:nvPr/>
        </p:nvCxnSpPr>
        <p:spPr>
          <a:xfrm>
            <a:off x="8322258" y="14478000"/>
            <a:ext cx="749192" cy="0"/>
          </a:xfrm>
          <a:prstGeom prst="line">
            <a:avLst/>
          </a:prstGeom>
          <a:ln w="50800">
            <a:solidFill>
              <a:srgbClr val="FFFF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5C52D90-B973-CF41-BEE5-1C49080441C3}"/>
              </a:ext>
            </a:extLst>
          </p:cNvPr>
          <p:cNvSpPr/>
          <p:nvPr/>
        </p:nvSpPr>
        <p:spPr>
          <a:xfrm>
            <a:off x="12081353" y="8631936"/>
            <a:ext cx="16934688" cy="6019614"/>
          </a:xfrm>
          <a:prstGeom prst="rect">
            <a:avLst/>
          </a:prstGeom>
          <a:solidFill>
            <a:schemeClr val="lt1"/>
          </a:solidFill>
          <a:ln w="635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29E3FB4-6283-E04B-A969-D9F5A85438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0" y="8791053"/>
            <a:ext cx="9144000" cy="5686947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0D3ED491-ECA5-474D-B3CB-659072CE0854}"/>
              </a:ext>
            </a:extLst>
          </p:cNvPr>
          <p:cNvSpPr txBox="1"/>
          <p:nvPr/>
        </p:nvSpPr>
        <p:spPr>
          <a:xfrm>
            <a:off x="22174200" y="8763000"/>
            <a:ext cx="6584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</a:rPr>
              <a:t>The Teacher Net: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View Evaluation Net (VEN)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Takes an image, outputs a score for the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Trained by ranking pairs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A55AEBB-4B91-F74C-B379-31DB480786E5}"/>
              </a:ext>
            </a:extLst>
          </p:cNvPr>
          <p:cNvSpPr txBox="1"/>
          <p:nvPr/>
        </p:nvSpPr>
        <p:spPr>
          <a:xfrm>
            <a:off x="22174200" y="11506200"/>
            <a:ext cx="6777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E1F36"/>
                </a:solidFill>
              </a:rPr>
              <a:t>The Student Net: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View Proposal Net (VPN)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Takes an image, output</a:t>
            </a:r>
            <a:r>
              <a:rPr lang="en-US" altLang="zh-Hans" sz="3200" dirty="0"/>
              <a:t>s</a:t>
            </a:r>
            <a:r>
              <a:rPr lang="en-US" sz="3200" dirty="0"/>
              <a:t> N scores for N candidate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Trained by the teacher 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 A novel loss function (see paper)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299</Words>
  <Application>Microsoft Macintosh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Century Schoolbook</vt:lpstr>
      <vt:lpstr>Franklin Gothic Book</vt:lpstr>
      <vt:lpstr>Franklin Gothic Medium</vt:lpstr>
      <vt:lpstr>Wingdings</vt:lpstr>
      <vt:lpstr>Office Theme</vt:lpstr>
      <vt:lpstr>Good View Hunting: Learning Photo Composition from Dense View Pairs Zijun Wei1, Jianming Zhang2, Xiaohui Shen2, Zhe Lin2, Radomír Měch2, Minh Hoai1, Dimitris Samaras1 1Stony Brook University, 2Adobe Research</vt:lpstr>
    </vt:vector>
  </TitlesOfParts>
  <Company>Univ. of Colorado at Colorado Springs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Minh Hoai  Nguyen</cp:lastModifiedBy>
  <cp:revision>273</cp:revision>
  <cp:lastPrinted>2018-06-10T23:24:57Z</cp:lastPrinted>
  <dcterms:created xsi:type="dcterms:W3CDTF">2014-05-29T01:41:03Z</dcterms:created>
  <dcterms:modified xsi:type="dcterms:W3CDTF">2018-06-11T16:45:20Z</dcterms:modified>
</cp:coreProperties>
</file>